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58" r:id="rId2"/>
    <p:sldId id="398" r:id="rId3"/>
    <p:sldId id="397" r:id="rId4"/>
    <p:sldId id="399" r:id="rId5"/>
    <p:sldId id="385" r:id="rId6"/>
    <p:sldId id="401" r:id="rId7"/>
    <p:sldId id="400" r:id="rId8"/>
    <p:sldId id="402" r:id="rId9"/>
    <p:sldId id="403" r:id="rId10"/>
    <p:sldId id="404" r:id="rId11"/>
    <p:sldId id="405" r:id="rId12"/>
    <p:sldId id="406" r:id="rId13"/>
    <p:sldId id="411" r:id="rId14"/>
    <p:sldId id="408" r:id="rId15"/>
    <p:sldId id="413" r:id="rId16"/>
    <p:sldId id="414" r:id="rId17"/>
    <p:sldId id="415" r:id="rId18"/>
    <p:sldId id="416" r:id="rId19"/>
    <p:sldId id="412" r:id="rId20"/>
    <p:sldId id="410" r:id="rId21"/>
    <p:sldId id="409" r:id="rId22"/>
    <p:sldId id="407" r:id="rId23"/>
    <p:sldId id="396" r:id="rId24"/>
    <p:sldId id="35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99"/>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757" autoAdjust="0"/>
  </p:normalViewPr>
  <p:slideViewPr>
    <p:cSldViewPr>
      <p:cViewPr>
        <p:scale>
          <a:sx n="64" d="100"/>
          <a:sy n="64" d="100"/>
        </p:scale>
        <p:origin x="-1566" y="-2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F5E358-1C9C-4D5B-BE8A-0B582C65B68C}"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IN"/>
        </a:p>
      </dgm:t>
    </dgm:pt>
    <dgm:pt modelId="{A9EA143F-214B-41D8-A538-E8D4BC25BC12}">
      <dgm:prSet phldrT="[Text]" custT="1"/>
      <dgm:spPr/>
      <dgm:t>
        <a:bodyPr/>
        <a:lstStyle/>
        <a:p>
          <a:r>
            <a:rPr lang="en-IN" sz="2400" dirty="0" smtClean="0"/>
            <a:t>A. Personal Wrongs</a:t>
          </a:r>
          <a:endParaRPr lang="en-IN" sz="2400" dirty="0"/>
        </a:p>
      </dgm:t>
    </dgm:pt>
    <dgm:pt modelId="{3CB8687C-9995-41DE-9E20-D2096AB8752F}" type="parTrans" cxnId="{14E2803E-23CB-41EF-9C62-02FCD74B6AFB}">
      <dgm:prSet/>
      <dgm:spPr/>
      <dgm:t>
        <a:bodyPr/>
        <a:lstStyle/>
        <a:p>
          <a:endParaRPr lang="en-IN" sz="2400"/>
        </a:p>
      </dgm:t>
    </dgm:pt>
    <dgm:pt modelId="{ADC5C731-ACED-469F-9DEA-1CB80E76E56B}" type="sibTrans" cxnId="{14E2803E-23CB-41EF-9C62-02FCD74B6AFB}">
      <dgm:prSet/>
      <dgm:spPr/>
      <dgm:t>
        <a:bodyPr/>
        <a:lstStyle/>
        <a:p>
          <a:endParaRPr lang="en-IN" sz="2400"/>
        </a:p>
      </dgm:t>
    </dgm:pt>
    <dgm:pt modelId="{EC9CAF14-7715-4766-9EFD-FD1E3A433F30}">
      <dgm:prSet phldrT="[Text]" custT="1"/>
      <dgm:spPr/>
      <dgm:t>
        <a:bodyPr/>
        <a:lstStyle/>
        <a:p>
          <a:r>
            <a:rPr lang="en-IN" sz="2400" dirty="0" smtClean="0"/>
            <a:t>B. Wrongs to property</a:t>
          </a:r>
          <a:endParaRPr lang="en-IN" sz="2400" dirty="0"/>
        </a:p>
      </dgm:t>
    </dgm:pt>
    <dgm:pt modelId="{84C183B7-3F08-461B-911F-00C2B8C3910D}" type="parTrans" cxnId="{425E2E82-5070-4F8A-B14F-806FBD5722EB}">
      <dgm:prSet/>
      <dgm:spPr/>
      <dgm:t>
        <a:bodyPr/>
        <a:lstStyle/>
        <a:p>
          <a:endParaRPr lang="en-IN" sz="2400"/>
        </a:p>
      </dgm:t>
    </dgm:pt>
    <dgm:pt modelId="{626F4D44-623F-4737-B60A-6A660AE396A0}" type="sibTrans" cxnId="{425E2E82-5070-4F8A-B14F-806FBD5722EB}">
      <dgm:prSet/>
      <dgm:spPr/>
      <dgm:t>
        <a:bodyPr/>
        <a:lstStyle/>
        <a:p>
          <a:endParaRPr lang="en-IN" sz="2400"/>
        </a:p>
      </dgm:t>
    </dgm:pt>
    <dgm:pt modelId="{2F71421C-2673-49C0-A12D-9851C8ADA9D8}">
      <dgm:prSet phldrT="[Text]" custT="1"/>
      <dgm:spPr/>
      <dgm:t>
        <a:bodyPr/>
        <a:lstStyle/>
        <a:p>
          <a:r>
            <a:rPr lang="en-IN" sz="2400" dirty="0" smtClean="0"/>
            <a:t>C. Wrongs to person, Estate &amp; property generally</a:t>
          </a:r>
          <a:endParaRPr lang="en-IN" sz="2400" dirty="0"/>
        </a:p>
      </dgm:t>
    </dgm:pt>
    <dgm:pt modelId="{B4646CEB-D6EB-4734-B0AF-55937ED1C2D8}" type="parTrans" cxnId="{06BA2525-92CF-4792-8A3E-2BA287C6460B}">
      <dgm:prSet/>
      <dgm:spPr/>
      <dgm:t>
        <a:bodyPr/>
        <a:lstStyle/>
        <a:p>
          <a:endParaRPr lang="en-IN" sz="2400"/>
        </a:p>
      </dgm:t>
    </dgm:pt>
    <dgm:pt modelId="{CF49187A-48F7-4BF0-8007-B79BE26A6B8F}" type="sibTrans" cxnId="{06BA2525-92CF-4792-8A3E-2BA287C6460B}">
      <dgm:prSet/>
      <dgm:spPr/>
      <dgm:t>
        <a:bodyPr/>
        <a:lstStyle/>
        <a:p>
          <a:endParaRPr lang="en-IN" sz="2400"/>
        </a:p>
      </dgm:t>
    </dgm:pt>
    <dgm:pt modelId="{D4357EFA-0EB8-4AA2-A34D-9EBA6B191F4E}" type="pres">
      <dgm:prSet presAssocID="{8AF5E358-1C9C-4D5B-BE8A-0B582C65B68C}" presName="linear" presStyleCnt="0">
        <dgm:presLayoutVars>
          <dgm:dir/>
          <dgm:animLvl val="lvl"/>
          <dgm:resizeHandles val="exact"/>
        </dgm:presLayoutVars>
      </dgm:prSet>
      <dgm:spPr/>
    </dgm:pt>
    <dgm:pt modelId="{5D937072-ED19-448B-9EAC-A3CA7CF25D13}" type="pres">
      <dgm:prSet presAssocID="{A9EA143F-214B-41D8-A538-E8D4BC25BC12}" presName="parentLin" presStyleCnt="0"/>
      <dgm:spPr/>
    </dgm:pt>
    <dgm:pt modelId="{D1470AF5-11A2-4459-9CE2-C1859A457F8B}" type="pres">
      <dgm:prSet presAssocID="{A9EA143F-214B-41D8-A538-E8D4BC25BC12}" presName="parentLeftMargin" presStyleLbl="node1" presStyleIdx="0" presStyleCnt="3"/>
      <dgm:spPr/>
    </dgm:pt>
    <dgm:pt modelId="{774BBBDE-7D37-4BFA-B841-45C968C8D772}" type="pres">
      <dgm:prSet presAssocID="{A9EA143F-214B-41D8-A538-E8D4BC25BC12}" presName="parentText" presStyleLbl="node1" presStyleIdx="0" presStyleCnt="3" custScaleX="142857" custScaleY="85518">
        <dgm:presLayoutVars>
          <dgm:chMax val="0"/>
          <dgm:bulletEnabled val="1"/>
        </dgm:presLayoutVars>
      </dgm:prSet>
      <dgm:spPr/>
    </dgm:pt>
    <dgm:pt modelId="{663DC017-4E83-44F3-B810-E093415FF8BC}" type="pres">
      <dgm:prSet presAssocID="{A9EA143F-214B-41D8-A538-E8D4BC25BC12}" presName="negativeSpace" presStyleCnt="0"/>
      <dgm:spPr/>
    </dgm:pt>
    <dgm:pt modelId="{DC91E132-1F62-41BF-813C-5D30579C159D}" type="pres">
      <dgm:prSet presAssocID="{A9EA143F-214B-41D8-A538-E8D4BC25BC12}" presName="childText" presStyleLbl="conFgAcc1" presStyleIdx="0" presStyleCnt="3">
        <dgm:presLayoutVars>
          <dgm:bulletEnabled val="1"/>
        </dgm:presLayoutVars>
      </dgm:prSet>
      <dgm:spPr/>
    </dgm:pt>
    <dgm:pt modelId="{27C2FB7D-2550-4026-8A16-9ACBBB3E72EB}" type="pres">
      <dgm:prSet presAssocID="{ADC5C731-ACED-469F-9DEA-1CB80E76E56B}" presName="spaceBetweenRectangles" presStyleCnt="0"/>
      <dgm:spPr/>
    </dgm:pt>
    <dgm:pt modelId="{4B2FDD74-37E7-487E-9B51-A33ED27EF93B}" type="pres">
      <dgm:prSet presAssocID="{EC9CAF14-7715-4766-9EFD-FD1E3A433F30}" presName="parentLin" presStyleCnt="0"/>
      <dgm:spPr/>
    </dgm:pt>
    <dgm:pt modelId="{A1BD1D27-5816-4F8B-BB59-98F4FE0BA3DA}" type="pres">
      <dgm:prSet presAssocID="{EC9CAF14-7715-4766-9EFD-FD1E3A433F30}" presName="parentLeftMargin" presStyleLbl="node1" presStyleIdx="0" presStyleCnt="3"/>
      <dgm:spPr/>
    </dgm:pt>
    <dgm:pt modelId="{AAEA96CA-6DE7-4472-838A-86FEDBA599DB}" type="pres">
      <dgm:prSet presAssocID="{EC9CAF14-7715-4766-9EFD-FD1E3A433F30}" presName="parentText" presStyleLbl="node1" presStyleIdx="1" presStyleCnt="3" custScaleX="142857">
        <dgm:presLayoutVars>
          <dgm:chMax val="0"/>
          <dgm:bulletEnabled val="1"/>
        </dgm:presLayoutVars>
      </dgm:prSet>
      <dgm:spPr/>
    </dgm:pt>
    <dgm:pt modelId="{B8109EDC-3BE6-49CB-B4CC-78193CCC0B0C}" type="pres">
      <dgm:prSet presAssocID="{EC9CAF14-7715-4766-9EFD-FD1E3A433F30}" presName="negativeSpace" presStyleCnt="0"/>
      <dgm:spPr/>
    </dgm:pt>
    <dgm:pt modelId="{C515C92D-D494-40D8-8695-1BCE266B3AD6}" type="pres">
      <dgm:prSet presAssocID="{EC9CAF14-7715-4766-9EFD-FD1E3A433F30}" presName="childText" presStyleLbl="conFgAcc1" presStyleIdx="1" presStyleCnt="3">
        <dgm:presLayoutVars>
          <dgm:bulletEnabled val="1"/>
        </dgm:presLayoutVars>
      </dgm:prSet>
      <dgm:spPr/>
    </dgm:pt>
    <dgm:pt modelId="{ED6FBDBC-AE19-45C2-A31F-1265839A7C5D}" type="pres">
      <dgm:prSet presAssocID="{626F4D44-623F-4737-B60A-6A660AE396A0}" presName="spaceBetweenRectangles" presStyleCnt="0"/>
      <dgm:spPr/>
    </dgm:pt>
    <dgm:pt modelId="{CB4D5151-239F-4336-BF26-E250F2394FB1}" type="pres">
      <dgm:prSet presAssocID="{2F71421C-2673-49C0-A12D-9851C8ADA9D8}" presName="parentLin" presStyleCnt="0"/>
      <dgm:spPr/>
    </dgm:pt>
    <dgm:pt modelId="{413E088A-D5A6-4F3C-829B-B679CC013DA8}" type="pres">
      <dgm:prSet presAssocID="{2F71421C-2673-49C0-A12D-9851C8ADA9D8}" presName="parentLeftMargin" presStyleLbl="node1" presStyleIdx="1" presStyleCnt="3"/>
      <dgm:spPr/>
    </dgm:pt>
    <dgm:pt modelId="{B6DB6E83-1402-4F5C-8616-D18216628A09}" type="pres">
      <dgm:prSet presAssocID="{2F71421C-2673-49C0-A12D-9851C8ADA9D8}" presName="parentText" presStyleLbl="node1" presStyleIdx="2" presStyleCnt="3" custScaleX="142857">
        <dgm:presLayoutVars>
          <dgm:chMax val="0"/>
          <dgm:bulletEnabled val="1"/>
        </dgm:presLayoutVars>
      </dgm:prSet>
      <dgm:spPr/>
      <dgm:t>
        <a:bodyPr/>
        <a:lstStyle/>
        <a:p>
          <a:endParaRPr lang="en-IN"/>
        </a:p>
      </dgm:t>
    </dgm:pt>
    <dgm:pt modelId="{FE08500A-7B21-4B1E-A530-2B2EA94811E4}" type="pres">
      <dgm:prSet presAssocID="{2F71421C-2673-49C0-A12D-9851C8ADA9D8}" presName="negativeSpace" presStyleCnt="0"/>
      <dgm:spPr/>
    </dgm:pt>
    <dgm:pt modelId="{CAE930E1-5BE5-435B-85C3-65FBBEEC0392}" type="pres">
      <dgm:prSet presAssocID="{2F71421C-2673-49C0-A12D-9851C8ADA9D8}" presName="childText" presStyleLbl="conFgAcc1" presStyleIdx="2" presStyleCnt="3">
        <dgm:presLayoutVars>
          <dgm:bulletEnabled val="1"/>
        </dgm:presLayoutVars>
      </dgm:prSet>
      <dgm:spPr/>
    </dgm:pt>
  </dgm:ptLst>
  <dgm:cxnLst>
    <dgm:cxn modelId="{EF6710E6-1E9A-44C1-AF1C-425BDC2820F3}" type="presOf" srcId="{2F71421C-2673-49C0-A12D-9851C8ADA9D8}" destId="{413E088A-D5A6-4F3C-829B-B679CC013DA8}" srcOrd="0" destOrd="0" presId="urn:microsoft.com/office/officeart/2005/8/layout/list1"/>
    <dgm:cxn modelId="{E00A4F52-3EEC-4B66-8A08-B9F218B057B3}" type="presOf" srcId="{EC9CAF14-7715-4766-9EFD-FD1E3A433F30}" destId="{A1BD1D27-5816-4F8B-BB59-98F4FE0BA3DA}" srcOrd="0" destOrd="0" presId="urn:microsoft.com/office/officeart/2005/8/layout/list1"/>
    <dgm:cxn modelId="{A5829445-5DEE-4ED0-9FB7-CB0266083B3D}" type="presOf" srcId="{A9EA143F-214B-41D8-A538-E8D4BC25BC12}" destId="{D1470AF5-11A2-4459-9CE2-C1859A457F8B}" srcOrd="0" destOrd="0" presId="urn:microsoft.com/office/officeart/2005/8/layout/list1"/>
    <dgm:cxn modelId="{9C41CB3B-CDB4-48A7-88D8-3E5AB3F9C0B7}" type="presOf" srcId="{2F71421C-2673-49C0-A12D-9851C8ADA9D8}" destId="{B6DB6E83-1402-4F5C-8616-D18216628A09}" srcOrd="1" destOrd="0" presId="urn:microsoft.com/office/officeart/2005/8/layout/list1"/>
    <dgm:cxn modelId="{425E2E82-5070-4F8A-B14F-806FBD5722EB}" srcId="{8AF5E358-1C9C-4D5B-BE8A-0B582C65B68C}" destId="{EC9CAF14-7715-4766-9EFD-FD1E3A433F30}" srcOrd="1" destOrd="0" parTransId="{84C183B7-3F08-461B-911F-00C2B8C3910D}" sibTransId="{626F4D44-623F-4737-B60A-6A660AE396A0}"/>
    <dgm:cxn modelId="{14E2803E-23CB-41EF-9C62-02FCD74B6AFB}" srcId="{8AF5E358-1C9C-4D5B-BE8A-0B582C65B68C}" destId="{A9EA143F-214B-41D8-A538-E8D4BC25BC12}" srcOrd="0" destOrd="0" parTransId="{3CB8687C-9995-41DE-9E20-D2096AB8752F}" sibTransId="{ADC5C731-ACED-469F-9DEA-1CB80E76E56B}"/>
    <dgm:cxn modelId="{5126DA0F-0D91-4953-80B5-BFA3AF0045D3}" type="presOf" srcId="{8AF5E358-1C9C-4D5B-BE8A-0B582C65B68C}" destId="{D4357EFA-0EB8-4AA2-A34D-9EBA6B191F4E}" srcOrd="0" destOrd="0" presId="urn:microsoft.com/office/officeart/2005/8/layout/list1"/>
    <dgm:cxn modelId="{1F03CE07-FE4E-4BFC-B1A3-22AEE3CBD197}" type="presOf" srcId="{A9EA143F-214B-41D8-A538-E8D4BC25BC12}" destId="{774BBBDE-7D37-4BFA-B841-45C968C8D772}" srcOrd="1" destOrd="0" presId="urn:microsoft.com/office/officeart/2005/8/layout/list1"/>
    <dgm:cxn modelId="{DD6D5F6A-62A8-4234-82DD-873C4C820D92}" type="presOf" srcId="{EC9CAF14-7715-4766-9EFD-FD1E3A433F30}" destId="{AAEA96CA-6DE7-4472-838A-86FEDBA599DB}" srcOrd="1" destOrd="0" presId="urn:microsoft.com/office/officeart/2005/8/layout/list1"/>
    <dgm:cxn modelId="{06BA2525-92CF-4792-8A3E-2BA287C6460B}" srcId="{8AF5E358-1C9C-4D5B-BE8A-0B582C65B68C}" destId="{2F71421C-2673-49C0-A12D-9851C8ADA9D8}" srcOrd="2" destOrd="0" parTransId="{B4646CEB-D6EB-4734-B0AF-55937ED1C2D8}" sibTransId="{CF49187A-48F7-4BF0-8007-B79BE26A6B8F}"/>
    <dgm:cxn modelId="{56B39C25-57B1-4AE8-A2B8-16C516DC71CA}" type="presParOf" srcId="{D4357EFA-0EB8-4AA2-A34D-9EBA6B191F4E}" destId="{5D937072-ED19-448B-9EAC-A3CA7CF25D13}" srcOrd="0" destOrd="0" presId="urn:microsoft.com/office/officeart/2005/8/layout/list1"/>
    <dgm:cxn modelId="{05B5E1BF-EDF1-4262-860E-51271910BEB4}" type="presParOf" srcId="{5D937072-ED19-448B-9EAC-A3CA7CF25D13}" destId="{D1470AF5-11A2-4459-9CE2-C1859A457F8B}" srcOrd="0" destOrd="0" presId="urn:microsoft.com/office/officeart/2005/8/layout/list1"/>
    <dgm:cxn modelId="{E575F1AE-BB9A-4B60-BEF4-4A20005023AB}" type="presParOf" srcId="{5D937072-ED19-448B-9EAC-A3CA7CF25D13}" destId="{774BBBDE-7D37-4BFA-B841-45C968C8D772}" srcOrd="1" destOrd="0" presId="urn:microsoft.com/office/officeart/2005/8/layout/list1"/>
    <dgm:cxn modelId="{8EDFE006-DD32-44BA-852A-831629DF4232}" type="presParOf" srcId="{D4357EFA-0EB8-4AA2-A34D-9EBA6B191F4E}" destId="{663DC017-4E83-44F3-B810-E093415FF8BC}" srcOrd="1" destOrd="0" presId="urn:microsoft.com/office/officeart/2005/8/layout/list1"/>
    <dgm:cxn modelId="{2431004F-B51E-4173-9E64-F49FFDFA069A}" type="presParOf" srcId="{D4357EFA-0EB8-4AA2-A34D-9EBA6B191F4E}" destId="{DC91E132-1F62-41BF-813C-5D30579C159D}" srcOrd="2" destOrd="0" presId="urn:microsoft.com/office/officeart/2005/8/layout/list1"/>
    <dgm:cxn modelId="{787DBB26-8144-44D9-9AA5-13E99D3333BF}" type="presParOf" srcId="{D4357EFA-0EB8-4AA2-A34D-9EBA6B191F4E}" destId="{27C2FB7D-2550-4026-8A16-9ACBBB3E72EB}" srcOrd="3" destOrd="0" presId="urn:microsoft.com/office/officeart/2005/8/layout/list1"/>
    <dgm:cxn modelId="{5A75D82D-FDBA-4BFE-AB29-F4AE3CC23059}" type="presParOf" srcId="{D4357EFA-0EB8-4AA2-A34D-9EBA6B191F4E}" destId="{4B2FDD74-37E7-487E-9B51-A33ED27EF93B}" srcOrd="4" destOrd="0" presId="urn:microsoft.com/office/officeart/2005/8/layout/list1"/>
    <dgm:cxn modelId="{EC45BFE1-043B-4A3E-A5FC-AA7DE238F0BB}" type="presParOf" srcId="{4B2FDD74-37E7-487E-9B51-A33ED27EF93B}" destId="{A1BD1D27-5816-4F8B-BB59-98F4FE0BA3DA}" srcOrd="0" destOrd="0" presId="urn:microsoft.com/office/officeart/2005/8/layout/list1"/>
    <dgm:cxn modelId="{CE455A83-5F81-491E-B7A4-146BEF5A0A0E}" type="presParOf" srcId="{4B2FDD74-37E7-487E-9B51-A33ED27EF93B}" destId="{AAEA96CA-6DE7-4472-838A-86FEDBA599DB}" srcOrd="1" destOrd="0" presId="urn:microsoft.com/office/officeart/2005/8/layout/list1"/>
    <dgm:cxn modelId="{920C33A7-07D0-450F-AE53-F125AFCDDC2C}" type="presParOf" srcId="{D4357EFA-0EB8-4AA2-A34D-9EBA6B191F4E}" destId="{B8109EDC-3BE6-49CB-B4CC-78193CCC0B0C}" srcOrd="5" destOrd="0" presId="urn:microsoft.com/office/officeart/2005/8/layout/list1"/>
    <dgm:cxn modelId="{71B575E3-6BC2-42DF-8C76-86094FDC5C82}" type="presParOf" srcId="{D4357EFA-0EB8-4AA2-A34D-9EBA6B191F4E}" destId="{C515C92D-D494-40D8-8695-1BCE266B3AD6}" srcOrd="6" destOrd="0" presId="urn:microsoft.com/office/officeart/2005/8/layout/list1"/>
    <dgm:cxn modelId="{A989D003-627A-4110-8302-0CFCBBE653D0}" type="presParOf" srcId="{D4357EFA-0EB8-4AA2-A34D-9EBA6B191F4E}" destId="{ED6FBDBC-AE19-45C2-A31F-1265839A7C5D}" srcOrd="7" destOrd="0" presId="urn:microsoft.com/office/officeart/2005/8/layout/list1"/>
    <dgm:cxn modelId="{840EA7D1-B444-4555-B73E-5FCBAF3E9DD4}" type="presParOf" srcId="{D4357EFA-0EB8-4AA2-A34D-9EBA6B191F4E}" destId="{CB4D5151-239F-4336-BF26-E250F2394FB1}" srcOrd="8" destOrd="0" presId="urn:microsoft.com/office/officeart/2005/8/layout/list1"/>
    <dgm:cxn modelId="{FE788D2F-BC0A-4CD9-B8A9-60278A7ED10D}" type="presParOf" srcId="{CB4D5151-239F-4336-BF26-E250F2394FB1}" destId="{413E088A-D5A6-4F3C-829B-B679CC013DA8}" srcOrd="0" destOrd="0" presId="urn:microsoft.com/office/officeart/2005/8/layout/list1"/>
    <dgm:cxn modelId="{1E1A3517-DF8F-43DC-8130-A9B79D14B7F3}" type="presParOf" srcId="{CB4D5151-239F-4336-BF26-E250F2394FB1}" destId="{B6DB6E83-1402-4F5C-8616-D18216628A09}" srcOrd="1" destOrd="0" presId="urn:microsoft.com/office/officeart/2005/8/layout/list1"/>
    <dgm:cxn modelId="{C7438A59-2162-4DF9-B8E0-0D8BA1CBC301}" type="presParOf" srcId="{D4357EFA-0EB8-4AA2-A34D-9EBA6B191F4E}" destId="{FE08500A-7B21-4B1E-A530-2B2EA94811E4}" srcOrd="9" destOrd="0" presId="urn:microsoft.com/office/officeart/2005/8/layout/list1"/>
    <dgm:cxn modelId="{D97F3550-FB93-4E7E-B609-AA46A32A8F46}" type="presParOf" srcId="{D4357EFA-0EB8-4AA2-A34D-9EBA6B191F4E}" destId="{CAE930E1-5BE5-435B-85C3-65FBBEEC0392}"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4CB892-4921-4079-9030-C56E34863AF8}" type="datetimeFigureOut">
              <a:rPr lang="en-US" smtClean="0"/>
              <a:pPr/>
              <a:t>11/29/2019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BF859F-28F3-49FF-9A3B-BD890C859C9C}" type="slidenum">
              <a:rPr lang="en-US" smtClean="0"/>
              <a:pPr/>
              <a:t>‹#›</a:t>
            </a:fld>
            <a:endParaRPr lang="en-US"/>
          </a:p>
        </p:txBody>
      </p:sp>
    </p:spTree>
    <p:extLst>
      <p:ext uri="{BB962C8B-B14F-4D97-AF65-F5344CB8AC3E}">
        <p14:creationId xmlns:p14="http://schemas.microsoft.com/office/powerpoint/2010/main" xmlns="" val="42825725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938355-E77B-450E-BE40-BA217267A602}" type="datetimeFigureOut">
              <a:rPr lang="en-US" smtClean="0"/>
              <a:pPr/>
              <a:t>11/29/2019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3A4BF5-14D2-48FE-A81E-15FC521F31B6}" type="slidenum">
              <a:rPr lang="en-US" smtClean="0"/>
              <a:pPr/>
              <a:t>‹#›</a:t>
            </a:fld>
            <a:endParaRPr lang="en-US"/>
          </a:p>
        </p:txBody>
      </p:sp>
    </p:spTree>
    <p:extLst>
      <p:ext uri="{BB962C8B-B14F-4D97-AF65-F5344CB8AC3E}">
        <p14:creationId xmlns:p14="http://schemas.microsoft.com/office/powerpoint/2010/main" xmlns="" val="366288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2</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11</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12</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13</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14</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15</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16</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17</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18</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19</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20</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3</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21</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22</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23</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4</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5</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6</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7</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8</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9</a:t>
            </a:fld>
            <a:endParaRPr lang="en-US"/>
          </a:p>
        </p:txBody>
      </p:sp>
    </p:spTree>
    <p:extLst>
      <p:ext uri="{BB962C8B-B14F-4D97-AF65-F5344CB8AC3E}">
        <p14:creationId xmlns:p14="http://schemas.microsoft.com/office/powerpoint/2010/main" xmlns="" val="768672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3A4BF5-14D2-48FE-A81E-15FC521F31B6}" type="slidenum">
              <a:rPr lang="en-US" smtClean="0"/>
              <a:pPr/>
              <a:t>10</a:t>
            </a:fld>
            <a:endParaRPr lang="en-US"/>
          </a:p>
        </p:txBody>
      </p:sp>
    </p:spTree>
    <p:extLst>
      <p:ext uri="{BB962C8B-B14F-4D97-AF65-F5344CB8AC3E}">
        <p14:creationId xmlns:p14="http://schemas.microsoft.com/office/powerpoint/2010/main" xmlns="" val="768672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7/30/2017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7/30/2017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7/30/2017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7/30/2017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7/30/2017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7/30/2017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7/30/2017</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7/30/2017</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7/30/2017</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7/30/2017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7/30/2017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7/30/2017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courses.lumenlearning.com/masterybusinesslaw/chapter/introduction-to-tort-law/"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blog.ipleaders.in/ubi-jus-ibi-remediu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property mortg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2500298" y="5000636"/>
            <a:ext cx="4648200" cy="1508105"/>
          </a:xfrm>
          <a:prstGeom prst="rect">
            <a:avLst/>
          </a:prstGeom>
          <a:noFill/>
        </p:spPr>
        <p:txBody>
          <a:bodyPr wrap="square" rtlCol="0">
            <a:spAutoFit/>
          </a:bodyPr>
          <a:lstStyle/>
          <a:p>
            <a:pPr algn="ctr"/>
            <a:r>
              <a:rPr lang="en-US" sz="2800" b="1" dirty="0" smtClean="0">
                <a:solidFill>
                  <a:srgbClr val="003399"/>
                </a:solidFill>
              </a:rPr>
              <a:t>Dr. </a:t>
            </a:r>
            <a:r>
              <a:rPr lang="en-US" sz="2800" b="1" dirty="0" err="1" smtClean="0">
                <a:solidFill>
                  <a:srgbClr val="003399"/>
                </a:solidFill>
              </a:rPr>
              <a:t>Kalpeshkumar</a:t>
            </a:r>
            <a:r>
              <a:rPr lang="en-US" sz="2800" b="1" dirty="0" smtClean="0">
                <a:solidFill>
                  <a:srgbClr val="003399"/>
                </a:solidFill>
              </a:rPr>
              <a:t> L Gupta</a:t>
            </a:r>
          </a:p>
          <a:p>
            <a:pPr algn="ctr"/>
            <a:r>
              <a:rPr lang="en-US" sz="1600" dirty="0" smtClean="0">
                <a:solidFill>
                  <a:srgbClr val="003399"/>
                </a:solidFill>
              </a:rPr>
              <a:t>Associate Professor of Law</a:t>
            </a:r>
          </a:p>
          <a:p>
            <a:pPr algn="ctr"/>
            <a:r>
              <a:rPr lang="en-US" sz="1600" dirty="0" err="1" smtClean="0">
                <a:solidFill>
                  <a:srgbClr val="003399"/>
                </a:solidFill>
              </a:rPr>
              <a:t>Parul</a:t>
            </a:r>
            <a:r>
              <a:rPr lang="en-US" sz="1600" dirty="0" smtClean="0">
                <a:solidFill>
                  <a:srgbClr val="003399"/>
                </a:solidFill>
              </a:rPr>
              <a:t> Institute of Law, Faculty of Law</a:t>
            </a:r>
          </a:p>
          <a:p>
            <a:pPr algn="ctr"/>
            <a:r>
              <a:rPr lang="en-US" sz="1600" dirty="0" err="1" smtClean="0">
                <a:solidFill>
                  <a:srgbClr val="003399"/>
                </a:solidFill>
              </a:rPr>
              <a:t>Parul</a:t>
            </a:r>
            <a:r>
              <a:rPr lang="en-US" sz="1600" dirty="0" smtClean="0">
                <a:solidFill>
                  <a:srgbClr val="003399"/>
                </a:solidFill>
              </a:rPr>
              <a:t> University, </a:t>
            </a:r>
            <a:r>
              <a:rPr lang="en-US" sz="1600" dirty="0" err="1" smtClean="0">
                <a:solidFill>
                  <a:srgbClr val="003399"/>
                </a:solidFill>
              </a:rPr>
              <a:t>Vadodara</a:t>
            </a:r>
            <a:endParaRPr lang="en-US" sz="1600" dirty="0" smtClean="0">
              <a:solidFill>
                <a:srgbClr val="003399"/>
              </a:solidFill>
            </a:endParaRPr>
          </a:p>
          <a:p>
            <a:pPr algn="ctr"/>
            <a:r>
              <a:rPr lang="en-US" sz="1600" dirty="0" smtClean="0">
                <a:solidFill>
                  <a:srgbClr val="003399"/>
                </a:solidFill>
              </a:rPr>
              <a:t>www.klgupta.in</a:t>
            </a:r>
            <a:endParaRPr lang="en-US" sz="1600" dirty="0">
              <a:solidFill>
                <a:srgbClr val="003399"/>
              </a:solidFill>
            </a:endParaRPr>
          </a:p>
        </p:txBody>
      </p:sp>
      <p:sp>
        <p:nvSpPr>
          <p:cNvPr id="8" name="TextBox 7"/>
          <p:cNvSpPr txBox="1"/>
          <p:nvPr/>
        </p:nvSpPr>
        <p:spPr>
          <a:xfrm>
            <a:off x="3357554" y="2643182"/>
            <a:ext cx="2362200" cy="369332"/>
          </a:xfrm>
          <a:prstGeom prst="rect">
            <a:avLst/>
          </a:prstGeom>
          <a:noFill/>
        </p:spPr>
        <p:txBody>
          <a:bodyPr wrap="square" rtlCol="0">
            <a:spAutoFit/>
          </a:bodyPr>
          <a:lstStyle/>
          <a:p>
            <a:pPr algn="ctr"/>
            <a:r>
              <a:rPr lang="en-US" b="1" dirty="0" smtClean="0">
                <a:solidFill>
                  <a:srgbClr val="003399"/>
                </a:solidFill>
              </a:rPr>
              <a:t>December 1, 2019</a:t>
            </a:r>
            <a:endParaRPr lang="en-US" b="1" dirty="0">
              <a:solidFill>
                <a:srgbClr val="003399"/>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dirty="0"/>
          </a:p>
        </p:txBody>
      </p:sp>
      <p:sp>
        <p:nvSpPr>
          <p:cNvPr id="11" name="TextBox 10"/>
          <p:cNvSpPr txBox="1"/>
          <p:nvPr/>
        </p:nvSpPr>
        <p:spPr>
          <a:xfrm>
            <a:off x="571472" y="642918"/>
            <a:ext cx="7860897" cy="784830"/>
          </a:xfrm>
          <a:prstGeom prst="rect">
            <a:avLst/>
          </a:prstGeom>
          <a:noFill/>
        </p:spPr>
        <p:txBody>
          <a:bodyPr wrap="square" rtlCol="0">
            <a:spAutoFit/>
          </a:bodyPr>
          <a:lstStyle/>
          <a:p>
            <a:pPr algn="ctr"/>
            <a:r>
              <a:rPr lang="en-US" sz="4500" b="1" dirty="0" smtClean="0">
                <a:solidFill>
                  <a:srgbClr val="003399"/>
                </a:solidFill>
              </a:rPr>
              <a:t>Introduction to Law of Torts</a:t>
            </a:r>
            <a:endParaRPr lang="en-US" sz="4500" b="1" dirty="0">
              <a:solidFill>
                <a:srgbClr val="003399"/>
              </a:solidFill>
            </a:endParaRPr>
          </a:p>
        </p:txBody>
      </p:sp>
      <p:sp>
        <p:nvSpPr>
          <p:cNvPr id="21" name="Rectangle 20"/>
          <p:cNvSpPr/>
          <p:nvPr/>
        </p:nvSpPr>
        <p:spPr>
          <a:xfrm>
            <a:off x="0" y="136525"/>
            <a:ext cx="9182100" cy="244475"/>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1173" y="6547412"/>
            <a:ext cx="9182100" cy="244475"/>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132" name="Picture 4" descr="Related image"/>
          <p:cNvPicPr>
            <a:picLocks noChangeAspect="1" noChangeArrowheads="1"/>
          </p:cNvPicPr>
          <p:nvPr/>
        </p:nvPicPr>
        <p:blipFill>
          <a:blip r:embed="rId2" cstate="print"/>
          <a:srcRect/>
          <a:stretch>
            <a:fillRect/>
          </a:stretch>
        </p:blipFill>
        <p:spPr bwMode="auto">
          <a:xfrm>
            <a:off x="3500430" y="4357694"/>
            <a:ext cx="2559935" cy="642942"/>
          </a:xfrm>
          <a:prstGeom prst="rect">
            <a:avLst/>
          </a:prstGeom>
          <a:noFill/>
        </p:spPr>
      </p:pic>
      <p:sp>
        <p:nvSpPr>
          <p:cNvPr id="12" name="TextBox 11"/>
          <p:cNvSpPr txBox="1"/>
          <p:nvPr/>
        </p:nvSpPr>
        <p:spPr>
          <a:xfrm>
            <a:off x="1857356" y="1857364"/>
            <a:ext cx="5429288" cy="830997"/>
          </a:xfrm>
          <a:prstGeom prst="rect">
            <a:avLst/>
          </a:prstGeom>
          <a:noFill/>
        </p:spPr>
        <p:txBody>
          <a:bodyPr wrap="square" rtlCol="0">
            <a:spAutoFit/>
          </a:bodyPr>
          <a:lstStyle/>
          <a:p>
            <a:pPr algn="ctr"/>
            <a:r>
              <a:rPr lang="en-US" sz="2000" b="1" dirty="0" smtClean="0">
                <a:solidFill>
                  <a:srgbClr val="003399"/>
                </a:solidFill>
              </a:rPr>
              <a:t>At</a:t>
            </a:r>
          </a:p>
          <a:p>
            <a:pPr algn="ctr"/>
            <a:r>
              <a:rPr lang="en-US" sz="2800" b="1" dirty="0" smtClean="0">
                <a:solidFill>
                  <a:srgbClr val="003399"/>
                </a:solidFill>
              </a:rPr>
              <a:t>Rajkot</a:t>
            </a:r>
            <a:endParaRPr lang="en-US" sz="1600" dirty="0">
              <a:solidFill>
                <a:srgbClr val="003399"/>
              </a:solidFill>
            </a:endParaRPr>
          </a:p>
        </p:txBody>
      </p:sp>
      <p:sp>
        <p:nvSpPr>
          <p:cNvPr id="14" name="Rectangle 13"/>
          <p:cNvSpPr/>
          <p:nvPr/>
        </p:nvSpPr>
        <p:spPr>
          <a:xfrm>
            <a:off x="4500562" y="3786190"/>
            <a:ext cx="448263" cy="400110"/>
          </a:xfrm>
          <a:prstGeom prst="rect">
            <a:avLst/>
          </a:prstGeom>
        </p:spPr>
        <p:txBody>
          <a:bodyPr wrap="none">
            <a:spAutoFit/>
          </a:bodyPr>
          <a:lstStyle/>
          <a:p>
            <a:pPr algn="ctr"/>
            <a:r>
              <a:rPr lang="en-US" sz="2000" b="1" dirty="0" smtClean="0">
                <a:solidFill>
                  <a:srgbClr val="003399"/>
                </a:solidFill>
              </a:rPr>
              <a:t>By</a:t>
            </a:r>
          </a:p>
        </p:txBody>
      </p:sp>
    </p:spTree>
    <p:extLst>
      <p:ext uri="{BB962C8B-B14F-4D97-AF65-F5344CB8AC3E}">
        <p14:creationId xmlns:p14="http://schemas.microsoft.com/office/powerpoint/2010/main" xmlns="" val="3045118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dirty="0"/>
          </a:p>
        </p:txBody>
      </p:sp>
      <p:sp>
        <p:nvSpPr>
          <p:cNvPr id="3" name="Rectangle 2"/>
          <p:cNvSpPr/>
          <p:nvPr/>
        </p:nvSpPr>
        <p:spPr>
          <a:xfrm>
            <a:off x="777153" y="936480"/>
            <a:ext cx="7500938" cy="5047536"/>
          </a:xfrm>
          <a:prstGeom prst="rect">
            <a:avLst/>
          </a:prstGeom>
        </p:spPr>
        <p:txBody>
          <a:bodyPr wrap="square">
            <a:spAutoFit/>
          </a:bodyPr>
          <a:lstStyle/>
          <a:p>
            <a:pPr algn="just"/>
            <a:r>
              <a:rPr lang="en-IN" sz="2300" b="1" dirty="0" smtClean="0">
                <a:latin typeface="Garamond" pitchFamily="18" charset="0"/>
              </a:rPr>
              <a:t>Every wrongful act is not a tort. </a:t>
            </a:r>
            <a:r>
              <a:rPr lang="en-IN" sz="2300" dirty="0" smtClean="0">
                <a:latin typeface="Garamond" pitchFamily="18" charset="0"/>
              </a:rPr>
              <a:t>To constitute a tort three things must concur</a:t>
            </a:r>
          </a:p>
          <a:p>
            <a:pPr algn="just"/>
            <a:endParaRPr lang="en-IN" sz="2300" dirty="0" smtClean="0">
              <a:latin typeface="Garamond" pitchFamily="18" charset="0"/>
            </a:endParaRPr>
          </a:p>
          <a:p>
            <a:pPr marL="457200" indent="-457200" algn="just">
              <a:buAutoNum type="arabicPeriod"/>
            </a:pPr>
            <a:r>
              <a:rPr lang="en-IN" sz="2300" dirty="0" smtClean="0">
                <a:latin typeface="Garamond" pitchFamily="18" charset="0"/>
              </a:rPr>
              <a:t>A </a:t>
            </a:r>
            <a:r>
              <a:rPr lang="en-IN" sz="2300" b="1" dirty="0" smtClean="0">
                <a:latin typeface="Garamond" pitchFamily="18" charset="0"/>
              </a:rPr>
              <a:t>wrongful act </a:t>
            </a:r>
            <a:r>
              <a:rPr lang="en-IN" sz="2300" dirty="0" smtClean="0">
                <a:latin typeface="Garamond" pitchFamily="18" charset="0"/>
              </a:rPr>
              <a:t>by the defendant;</a:t>
            </a:r>
          </a:p>
          <a:p>
            <a:pPr marL="457200" indent="-457200" algn="just">
              <a:buAutoNum type="arabicPeriod"/>
            </a:pPr>
            <a:r>
              <a:rPr lang="en-IN" sz="2300" dirty="0" smtClean="0">
                <a:latin typeface="Garamond" pitchFamily="18" charset="0"/>
              </a:rPr>
              <a:t>Legal damage to the plaintiff; and</a:t>
            </a:r>
          </a:p>
          <a:p>
            <a:pPr marL="457200" indent="-457200" algn="just">
              <a:buAutoNum type="arabicPeriod"/>
            </a:pPr>
            <a:r>
              <a:rPr lang="en-IN" sz="2300" dirty="0" smtClean="0">
                <a:latin typeface="Garamond" pitchFamily="18" charset="0"/>
              </a:rPr>
              <a:t>The wrongful act must be of such a nature as to give rise to a legal remedy in the form of an action for damages</a:t>
            </a:r>
          </a:p>
          <a:p>
            <a:pPr marL="457200" indent="-457200" algn="just">
              <a:buAutoNum type="arabicPeriod"/>
            </a:pPr>
            <a:endParaRPr lang="en-IN" sz="2300" dirty="0" smtClean="0">
              <a:latin typeface="Garamond" pitchFamily="18" charset="0"/>
            </a:endParaRPr>
          </a:p>
          <a:p>
            <a:pPr marL="457200" indent="-457200" algn="just"/>
            <a:r>
              <a:rPr lang="en-IN" sz="2300" b="1" dirty="0" smtClean="0">
                <a:latin typeface="Garamond" pitchFamily="18" charset="0"/>
              </a:rPr>
              <a:t>Wrongful Act</a:t>
            </a:r>
          </a:p>
          <a:p>
            <a:pPr marL="457200" indent="-457200" algn="just"/>
            <a:r>
              <a:rPr lang="en-IN" sz="2300" dirty="0" smtClean="0">
                <a:latin typeface="Garamond" pitchFamily="18" charset="0"/>
              </a:rPr>
              <a:t>An act is said to be wrongful if it invades the private rights of a person, </a:t>
            </a:r>
            <a:r>
              <a:rPr lang="en-IN" sz="2300" dirty="0" err="1" smtClean="0">
                <a:latin typeface="Garamond" pitchFamily="18" charset="0"/>
              </a:rPr>
              <a:t>viz</a:t>
            </a:r>
            <a:endParaRPr lang="en-IN" sz="2300" dirty="0" smtClean="0">
              <a:latin typeface="Garamond" pitchFamily="18" charset="0"/>
            </a:endParaRPr>
          </a:p>
          <a:p>
            <a:pPr marL="457200" indent="-457200" algn="just"/>
            <a:r>
              <a:rPr lang="en-IN" sz="2300" dirty="0" smtClean="0">
                <a:latin typeface="Garamond" pitchFamily="18" charset="0"/>
              </a:rPr>
              <a:t>a. The right of a good reputation</a:t>
            </a:r>
            <a:endParaRPr lang="en-IN" sz="2300" dirty="0" smtClean="0">
              <a:latin typeface="Garamond" pitchFamily="18" charset="0"/>
            </a:endParaRPr>
          </a:p>
          <a:p>
            <a:pPr marL="457200" indent="-457200" algn="just"/>
            <a:r>
              <a:rPr lang="en-IN" sz="2300" dirty="0" smtClean="0">
                <a:latin typeface="Garamond" pitchFamily="18" charset="0"/>
              </a:rPr>
              <a:t>b. The right of bodily safety and freedom; or</a:t>
            </a:r>
          </a:p>
          <a:p>
            <a:pPr marL="457200" indent="-457200" algn="just"/>
            <a:r>
              <a:rPr lang="en-IN" sz="2300" dirty="0" smtClean="0">
                <a:latin typeface="Garamond" pitchFamily="18" charset="0"/>
              </a:rPr>
              <a:t>c. The right of property</a:t>
            </a: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Elements of Tort</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dirty="0"/>
          </a:p>
        </p:txBody>
      </p:sp>
      <p:sp>
        <p:nvSpPr>
          <p:cNvPr id="3" name="Rectangle 2"/>
          <p:cNvSpPr/>
          <p:nvPr/>
        </p:nvSpPr>
        <p:spPr>
          <a:xfrm>
            <a:off x="777153" y="936480"/>
            <a:ext cx="7500938" cy="2569934"/>
          </a:xfrm>
          <a:prstGeom prst="rect">
            <a:avLst/>
          </a:prstGeom>
        </p:spPr>
        <p:txBody>
          <a:bodyPr wrap="square">
            <a:spAutoFit/>
          </a:bodyPr>
          <a:lstStyle/>
          <a:p>
            <a:pPr algn="just"/>
            <a:r>
              <a:rPr lang="en-IN" sz="2300" b="1" dirty="0" smtClean="0">
                <a:latin typeface="Garamond" pitchFamily="18" charset="0"/>
              </a:rPr>
              <a:t>Means injury without damage</a:t>
            </a:r>
          </a:p>
          <a:p>
            <a:pPr algn="just"/>
            <a:r>
              <a:rPr lang="en-IN" sz="2300" dirty="0" smtClean="0">
                <a:latin typeface="Garamond" pitchFamily="18" charset="0"/>
              </a:rPr>
              <a:t>e.g. </a:t>
            </a:r>
            <a:r>
              <a:rPr lang="en-IN" sz="2300" dirty="0" err="1" smtClean="0">
                <a:latin typeface="Garamond" pitchFamily="18" charset="0"/>
              </a:rPr>
              <a:t>Tresspassing</a:t>
            </a:r>
            <a:endParaRPr lang="en-IN" sz="2300" dirty="0" smtClean="0">
              <a:latin typeface="Garamond" pitchFamily="18" charset="0"/>
            </a:endParaRPr>
          </a:p>
          <a:p>
            <a:pPr algn="just"/>
            <a:endParaRPr lang="en-IN" sz="2300" dirty="0" smtClean="0">
              <a:latin typeface="Garamond" pitchFamily="18" charset="0"/>
            </a:endParaRPr>
          </a:p>
          <a:p>
            <a:pPr algn="just"/>
            <a:r>
              <a:rPr lang="en-IN" sz="2300" dirty="0" smtClean="0">
                <a:latin typeface="Garamond" pitchFamily="18" charset="0"/>
              </a:rPr>
              <a:t>Cases </a:t>
            </a:r>
          </a:p>
          <a:p>
            <a:pPr algn="just"/>
            <a:r>
              <a:rPr lang="en-IN" sz="2300" i="1" dirty="0" smtClean="0">
                <a:latin typeface="Garamond" pitchFamily="18" charset="0"/>
              </a:rPr>
              <a:t>Ashby v/s. White (Vote not counted)</a:t>
            </a:r>
          </a:p>
          <a:p>
            <a:pPr algn="just"/>
            <a:r>
              <a:rPr lang="en-IN" sz="2300" i="1" dirty="0" smtClean="0">
                <a:latin typeface="Garamond" pitchFamily="18" charset="0"/>
              </a:rPr>
              <a:t>Municipal Board, Agra v/s. </a:t>
            </a:r>
            <a:r>
              <a:rPr lang="en-IN" sz="2300" i="1" dirty="0" err="1" smtClean="0">
                <a:latin typeface="Garamond" pitchFamily="18" charset="0"/>
              </a:rPr>
              <a:t>Asharfilal</a:t>
            </a:r>
            <a:r>
              <a:rPr lang="en-IN" sz="2300" i="1" dirty="0" smtClean="0">
                <a:latin typeface="Garamond" pitchFamily="18" charset="0"/>
              </a:rPr>
              <a:t> (Voting Rights)</a:t>
            </a:r>
          </a:p>
          <a:p>
            <a:pPr algn="just"/>
            <a:r>
              <a:rPr lang="en-IN" sz="2300" i="1" dirty="0" err="1" smtClean="0">
                <a:latin typeface="Garamond" pitchFamily="18" charset="0"/>
              </a:rPr>
              <a:t>Marzetti</a:t>
            </a:r>
            <a:r>
              <a:rPr lang="en-IN" sz="2300" i="1" dirty="0" smtClean="0">
                <a:latin typeface="Garamond" pitchFamily="18" charset="0"/>
              </a:rPr>
              <a:t> v/s. Williams (Wrongful Dishonour of Cheque)</a:t>
            </a:r>
          </a:p>
        </p:txBody>
      </p:sp>
      <p:sp>
        <p:nvSpPr>
          <p:cNvPr id="10" name="Rectangle 9"/>
          <p:cNvSpPr/>
          <p:nvPr/>
        </p:nvSpPr>
        <p:spPr>
          <a:xfrm>
            <a:off x="777152" y="252049"/>
            <a:ext cx="7681047" cy="461665"/>
          </a:xfrm>
          <a:prstGeom prst="rect">
            <a:avLst/>
          </a:prstGeom>
        </p:spPr>
        <p:txBody>
          <a:bodyPr wrap="square">
            <a:spAutoFit/>
          </a:bodyPr>
          <a:lstStyle/>
          <a:p>
            <a:r>
              <a:rPr lang="en-US" sz="2400" b="1" i="1" dirty="0" err="1" smtClean="0">
                <a:solidFill>
                  <a:srgbClr val="FF0000"/>
                </a:solidFill>
                <a:latin typeface="Garamond" panose="02020404030301010803" pitchFamily="18" charset="0"/>
              </a:rPr>
              <a:t>Injuria</a:t>
            </a:r>
            <a:r>
              <a:rPr lang="en-US" sz="2400" b="1" i="1" dirty="0" smtClean="0">
                <a:solidFill>
                  <a:srgbClr val="FF0000"/>
                </a:solidFill>
                <a:latin typeface="Garamond" panose="02020404030301010803" pitchFamily="18" charset="0"/>
              </a:rPr>
              <a:t> Sine </a:t>
            </a:r>
            <a:r>
              <a:rPr lang="en-US" sz="2400" b="1" i="1" dirty="0" err="1" smtClean="0">
                <a:solidFill>
                  <a:srgbClr val="FF0000"/>
                </a:solidFill>
                <a:latin typeface="Garamond" panose="02020404030301010803" pitchFamily="18" charset="0"/>
              </a:rPr>
              <a:t>Damnum</a:t>
            </a:r>
            <a:endParaRPr lang="en-US" sz="2400" b="1" i="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3" name="Rectangle 2"/>
          <p:cNvSpPr/>
          <p:nvPr/>
        </p:nvSpPr>
        <p:spPr>
          <a:xfrm>
            <a:off x="777153" y="936480"/>
            <a:ext cx="7500938" cy="2215991"/>
          </a:xfrm>
          <a:prstGeom prst="rect">
            <a:avLst/>
          </a:prstGeom>
        </p:spPr>
        <p:txBody>
          <a:bodyPr wrap="square">
            <a:spAutoFit/>
          </a:bodyPr>
          <a:lstStyle/>
          <a:p>
            <a:pPr algn="just"/>
            <a:r>
              <a:rPr lang="en-IN" sz="2300" b="1" dirty="0" smtClean="0">
                <a:latin typeface="Garamond" pitchFamily="18" charset="0"/>
              </a:rPr>
              <a:t>Means damages without injury</a:t>
            </a:r>
          </a:p>
          <a:p>
            <a:pPr algn="just"/>
            <a:endParaRPr lang="en-IN" sz="2300" b="1" dirty="0" smtClean="0">
              <a:latin typeface="Garamond" pitchFamily="18" charset="0"/>
            </a:endParaRPr>
          </a:p>
          <a:p>
            <a:pPr algn="just"/>
            <a:r>
              <a:rPr lang="en-IN" sz="2300" dirty="0" smtClean="0">
                <a:latin typeface="Garamond" pitchFamily="18" charset="0"/>
              </a:rPr>
              <a:t>Cases </a:t>
            </a:r>
            <a:endParaRPr lang="en-IN" sz="2300" dirty="0" smtClean="0">
              <a:latin typeface="Garamond" pitchFamily="18" charset="0"/>
            </a:endParaRPr>
          </a:p>
          <a:p>
            <a:pPr algn="just"/>
            <a:r>
              <a:rPr lang="en-IN" sz="2300" i="1" dirty="0" err="1" smtClean="0">
                <a:latin typeface="Garamond" pitchFamily="18" charset="0"/>
              </a:rPr>
              <a:t>Glocesster</a:t>
            </a:r>
            <a:r>
              <a:rPr lang="en-IN" sz="2300" i="1" dirty="0" smtClean="0">
                <a:latin typeface="Garamond" pitchFamily="18" charset="0"/>
              </a:rPr>
              <a:t>  </a:t>
            </a:r>
            <a:r>
              <a:rPr lang="en-IN" sz="2300" i="1" dirty="0" err="1" smtClean="0">
                <a:latin typeface="Garamond" pitchFamily="18" charset="0"/>
              </a:rPr>
              <a:t>Grammer</a:t>
            </a:r>
            <a:r>
              <a:rPr lang="en-IN" sz="2300" i="1" dirty="0" smtClean="0">
                <a:latin typeface="Garamond" pitchFamily="18" charset="0"/>
              </a:rPr>
              <a:t> School(School)</a:t>
            </a:r>
            <a:endParaRPr lang="en-IN" sz="2300" i="1" dirty="0" smtClean="0">
              <a:latin typeface="Garamond" pitchFamily="18" charset="0"/>
            </a:endParaRPr>
          </a:p>
          <a:p>
            <a:pPr algn="just"/>
            <a:r>
              <a:rPr lang="en-IN" sz="2300" i="1" dirty="0" err="1" smtClean="0">
                <a:latin typeface="Garamond" pitchFamily="18" charset="0"/>
              </a:rPr>
              <a:t>Chasemore</a:t>
            </a:r>
            <a:r>
              <a:rPr lang="en-IN" sz="2300" i="1" dirty="0" smtClean="0">
                <a:latin typeface="Garamond" pitchFamily="18" charset="0"/>
              </a:rPr>
              <a:t> v/s. Richards (Stream water)</a:t>
            </a:r>
            <a:endParaRPr lang="en-IN" sz="2300" i="1" dirty="0" smtClean="0">
              <a:latin typeface="Garamond" pitchFamily="18" charset="0"/>
            </a:endParaRPr>
          </a:p>
          <a:p>
            <a:pPr algn="just"/>
            <a:endParaRPr lang="en-IN" sz="2300" dirty="0" smtClean="0">
              <a:latin typeface="Garamond" pitchFamily="18" charset="0"/>
            </a:endParaRPr>
          </a:p>
        </p:txBody>
      </p:sp>
      <p:sp>
        <p:nvSpPr>
          <p:cNvPr id="10" name="Rectangle 9"/>
          <p:cNvSpPr/>
          <p:nvPr/>
        </p:nvSpPr>
        <p:spPr>
          <a:xfrm>
            <a:off x="777152" y="252049"/>
            <a:ext cx="7681047" cy="461665"/>
          </a:xfrm>
          <a:prstGeom prst="rect">
            <a:avLst/>
          </a:prstGeom>
        </p:spPr>
        <p:txBody>
          <a:bodyPr wrap="square">
            <a:spAutoFit/>
          </a:bodyPr>
          <a:lstStyle/>
          <a:p>
            <a:r>
              <a:rPr lang="en-US" sz="2400" b="1" i="1" dirty="0" err="1" smtClean="0">
                <a:solidFill>
                  <a:srgbClr val="FF0000"/>
                </a:solidFill>
                <a:latin typeface="Garamond" panose="02020404030301010803" pitchFamily="18" charset="0"/>
              </a:rPr>
              <a:t>Damnum</a:t>
            </a:r>
            <a:r>
              <a:rPr lang="en-US" sz="2400" b="1" i="1" dirty="0" smtClean="0">
                <a:solidFill>
                  <a:srgbClr val="FF0000"/>
                </a:solidFill>
                <a:latin typeface="Garamond" panose="02020404030301010803" pitchFamily="18" charset="0"/>
              </a:rPr>
              <a:t> Sine </a:t>
            </a:r>
            <a:r>
              <a:rPr lang="en-US" sz="2400" b="1" i="1" dirty="0" err="1" smtClean="0">
                <a:solidFill>
                  <a:srgbClr val="FF0000"/>
                </a:solidFill>
                <a:latin typeface="Garamond" panose="02020404030301010803" pitchFamily="18" charset="0"/>
              </a:rPr>
              <a:t>Injuria</a:t>
            </a:r>
            <a:r>
              <a:rPr lang="en-US" sz="2400" b="1" i="1" dirty="0" smtClean="0">
                <a:solidFill>
                  <a:srgbClr val="FF0000"/>
                </a:solidFill>
                <a:latin typeface="Garamond" panose="02020404030301010803" pitchFamily="18" charset="0"/>
              </a:rPr>
              <a:t> </a:t>
            </a:r>
            <a:endParaRPr lang="en-US" sz="2400" b="1" i="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13</a:t>
            </a:fld>
            <a:endParaRPr lang="en-US" dirty="0"/>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Classification of Torts</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graphicFrame>
        <p:nvGraphicFramePr>
          <p:cNvPr id="12" name="Diagram 11"/>
          <p:cNvGraphicFramePr/>
          <p:nvPr/>
        </p:nvGraphicFramePr>
        <p:xfrm>
          <a:off x="1000100" y="1000108"/>
          <a:ext cx="6834214" cy="5103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dirty="0"/>
          </a:p>
        </p:txBody>
      </p:sp>
      <p:sp>
        <p:nvSpPr>
          <p:cNvPr id="3" name="Rectangle 2"/>
          <p:cNvSpPr/>
          <p:nvPr/>
        </p:nvSpPr>
        <p:spPr>
          <a:xfrm>
            <a:off x="777152" y="785794"/>
            <a:ext cx="7652499" cy="4508927"/>
          </a:xfrm>
          <a:prstGeom prst="rect">
            <a:avLst/>
          </a:prstGeom>
        </p:spPr>
        <p:txBody>
          <a:bodyPr wrap="square">
            <a:spAutoFit/>
          </a:bodyPr>
          <a:lstStyle/>
          <a:p>
            <a:pPr algn="just"/>
            <a:r>
              <a:rPr lang="en-IN" sz="2300" b="1" dirty="0" smtClean="0">
                <a:latin typeface="Garamond" pitchFamily="18" charset="0"/>
              </a:rPr>
              <a:t>1. Personal Wrongs</a:t>
            </a:r>
          </a:p>
          <a:p>
            <a:pPr algn="just"/>
            <a:endParaRPr lang="en-IN" sz="2300" b="1" dirty="0" smtClean="0">
              <a:latin typeface="Garamond" pitchFamily="18" charset="0"/>
            </a:endParaRPr>
          </a:p>
          <a:p>
            <a:pPr algn="just">
              <a:buFontTx/>
              <a:buChar char="-"/>
            </a:pPr>
            <a:r>
              <a:rPr lang="en-IN" sz="2300" dirty="0" smtClean="0">
                <a:latin typeface="Garamond" pitchFamily="18" charset="0"/>
              </a:rPr>
              <a:t>Wrong affecting safety and freedom of the person, assault, battery, false imprisonment.</a:t>
            </a:r>
          </a:p>
          <a:p>
            <a:pPr algn="just">
              <a:buFontTx/>
              <a:buChar char="-"/>
            </a:pPr>
            <a:r>
              <a:rPr lang="en-IN" sz="2300" dirty="0" smtClean="0">
                <a:latin typeface="Garamond" pitchFamily="18" charset="0"/>
              </a:rPr>
              <a:t>Wrongs affecting personal relations in the family; </a:t>
            </a:r>
          </a:p>
          <a:p>
            <a:pPr algn="just">
              <a:buFontTx/>
              <a:buChar char="-"/>
            </a:pPr>
            <a:r>
              <a:rPr lang="en-IN" sz="2300" dirty="0" smtClean="0">
                <a:latin typeface="Garamond" pitchFamily="18" charset="0"/>
              </a:rPr>
              <a:t>Wrongs affecting reputation; slander and libel</a:t>
            </a:r>
          </a:p>
          <a:p>
            <a:pPr algn="just">
              <a:buFontTx/>
              <a:buChar char="-"/>
            </a:pPr>
            <a:r>
              <a:rPr lang="en-IN" sz="2300" dirty="0" smtClean="0">
                <a:latin typeface="Garamond" pitchFamily="18" charset="0"/>
              </a:rPr>
              <a:t>Wrongs affecting estate generally, deceit, slander of title, malicious prosecution, conspiracy</a:t>
            </a:r>
          </a:p>
          <a:p>
            <a:pPr algn="just">
              <a:buFontTx/>
              <a:buChar char="-"/>
            </a:pPr>
            <a:endParaRPr lang="en-IN" sz="2300" dirty="0" smtClean="0">
              <a:latin typeface="Garamond" pitchFamily="18" charset="0"/>
            </a:endParaRPr>
          </a:p>
          <a:p>
            <a:pPr algn="just">
              <a:buFontTx/>
              <a:buChar char="-"/>
            </a:pPr>
            <a:endParaRPr lang="en-IN" sz="2300" dirty="0" smtClean="0">
              <a:latin typeface="Garamond" pitchFamily="18" charset="0"/>
            </a:endParaRPr>
          </a:p>
          <a:p>
            <a:pPr algn="just"/>
            <a:endParaRPr lang="en-IN" sz="1100" b="1" dirty="0" smtClean="0">
              <a:latin typeface="Garamond" pitchFamily="18" charset="0"/>
            </a:endParaRPr>
          </a:p>
          <a:p>
            <a:pPr algn="just"/>
            <a:endParaRPr lang="en-IN" sz="2300" dirty="0" smtClean="0">
              <a:latin typeface="Garamond" pitchFamily="18" charset="0"/>
            </a:endParaRPr>
          </a:p>
          <a:p>
            <a:pPr algn="just"/>
            <a:endParaRPr lang="en-IN" sz="2300" dirty="0" smtClean="0">
              <a:latin typeface="Garamond" pitchFamily="18" charset="0"/>
            </a:endParaRP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Classification of Torts</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dirty="0"/>
          </a:p>
        </p:txBody>
      </p:sp>
      <p:sp>
        <p:nvSpPr>
          <p:cNvPr id="3" name="Rectangle 2"/>
          <p:cNvSpPr/>
          <p:nvPr/>
        </p:nvSpPr>
        <p:spPr>
          <a:xfrm>
            <a:off x="777152" y="785794"/>
            <a:ext cx="7652499" cy="3093154"/>
          </a:xfrm>
          <a:prstGeom prst="rect">
            <a:avLst/>
          </a:prstGeom>
        </p:spPr>
        <p:txBody>
          <a:bodyPr wrap="square">
            <a:spAutoFit/>
          </a:bodyPr>
          <a:lstStyle/>
          <a:p>
            <a:pPr algn="just"/>
            <a:r>
              <a:rPr lang="en-IN" sz="2300" b="1" dirty="0" smtClean="0">
                <a:latin typeface="Garamond" pitchFamily="18" charset="0"/>
              </a:rPr>
              <a:t>2. Wrongs to Property</a:t>
            </a:r>
          </a:p>
          <a:p>
            <a:pPr algn="just"/>
            <a:endParaRPr lang="en-IN" sz="2300" b="1" dirty="0" smtClean="0">
              <a:latin typeface="Garamond" pitchFamily="18" charset="0"/>
            </a:endParaRPr>
          </a:p>
          <a:p>
            <a:pPr algn="just">
              <a:buFontTx/>
              <a:buChar char="-"/>
            </a:pPr>
            <a:r>
              <a:rPr lang="en-IN" sz="2300" dirty="0" err="1" smtClean="0">
                <a:latin typeface="Garamond" pitchFamily="18" charset="0"/>
              </a:rPr>
              <a:t>Tresspass</a:t>
            </a:r>
            <a:r>
              <a:rPr lang="en-IN" sz="2300" dirty="0" smtClean="0">
                <a:latin typeface="Garamond" pitchFamily="18" charset="0"/>
              </a:rPr>
              <a:t> to land, goods, disturbance of easement</a:t>
            </a:r>
          </a:p>
          <a:p>
            <a:pPr algn="just">
              <a:buFontTx/>
              <a:buChar char="-"/>
            </a:pPr>
            <a:r>
              <a:rPr lang="en-IN" sz="2300" dirty="0" smtClean="0">
                <a:latin typeface="Garamond" pitchFamily="18" charset="0"/>
              </a:rPr>
              <a:t>Interference with right analogues to property</a:t>
            </a:r>
          </a:p>
          <a:p>
            <a:pPr algn="just">
              <a:buFontTx/>
              <a:buChar char="-"/>
            </a:pPr>
            <a:endParaRPr lang="en-IN" sz="2300" dirty="0" smtClean="0">
              <a:latin typeface="Garamond" pitchFamily="18" charset="0"/>
            </a:endParaRPr>
          </a:p>
          <a:p>
            <a:pPr algn="just">
              <a:buFontTx/>
              <a:buChar char="-"/>
            </a:pPr>
            <a:endParaRPr lang="en-IN" sz="2300" dirty="0" smtClean="0">
              <a:latin typeface="Garamond" pitchFamily="18" charset="0"/>
            </a:endParaRPr>
          </a:p>
          <a:p>
            <a:pPr algn="just"/>
            <a:endParaRPr lang="en-IN" sz="1100" b="1" dirty="0" smtClean="0">
              <a:latin typeface="Garamond" pitchFamily="18" charset="0"/>
            </a:endParaRPr>
          </a:p>
          <a:p>
            <a:pPr algn="just"/>
            <a:endParaRPr lang="en-IN" sz="2300" dirty="0" smtClean="0">
              <a:latin typeface="Garamond" pitchFamily="18" charset="0"/>
            </a:endParaRPr>
          </a:p>
          <a:p>
            <a:pPr algn="just"/>
            <a:endParaRPr lang="en-IN" sz="2300" dirty="0" smtClean="0">
              <a:latin typeface="Garamond" pitchFamily="18" charset="0"/>
            </a:endParaRP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Classification of Torts</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dirty="0"/>
          </a:p>
        </p:txBody>
      </p:sp>
      <p:sp>
        <p:nvSpPr>
          <p:cNvPr id="3" name="Rectangle 2"/>
          <p:cNvSpPr/>
          <p:nvPr/>
        </p:nvSpPr>
        <p:spPr>
          <a:xfrm>
            <a:off x="777152" y="785794"/>
            <a:ext cx="7652499" cy="3093154"/>
          </a:xfrm>
          <a:prstGeom prst="rect">
            <a:avLst/>
          </a:prstGeom>
        </p:spPr>
        <p:txBody>
          <a:bodyPr wrap="square">
            <a:spAutoFit/>
          </a:bodyPr>
          <a:lstStyle/>
          <a:p>
            <a:pPr algn="just"/>
            <a:r>
              <a:rPr lang="en-IN" sz="2300" b="1" dirty="0" smtClean="0">
                <a:latin typeface="Garamond" pitchFamily="18" charset="0"/>
              </a:rPr>
              <a:t>3. Wrongs to Person, Estate and Property generally</a:t>
            </a:r>
          </a:p>
          <a:p>
            <a:pPr algn="just"/>
            <a:endParaRPr lang="en-IN" sz="2300" b="1" dirty="0" smtClean="0">
              <a:latin typeface="Garamond" pitchFamily="18" charset="0"/>
            </a:endParaRPr>
          </a:p>
          <a:p>
            <a:pPr algn="just">
              <a:buFontTx/>
              <a:buChar char="-"/>
            </a:pPr>
            <a:r>
              <a:rPr lang="en-IN" sz="2300" dirty="0" smtClean="0">
                <a:latin typeface="Garamond" pitchFamily="18" charset="0"/>
              </a:rPr>
              <a:t>Nuisance</a:t>
            </a:r>
          </a:p>
          <a:p>
            <a:pPr algn="just">
              <a:buFontTx/>
              <a:buChar char="-"/>
            </a:pPr>
            <a:r>
              <a:rPr lang="en-IN" sz="2300" dirty="0" smtClean="0">
                <a:latin typeface="Garamond" pitchFamily="18" charset="0"/>
              </a:rPr>
              <a:t>Negligence</a:t>
            </a:r>
          </a:p>
          <a:p>
            <a:pPr algn="just">
              <a:buFontTx/>
              <a:buChar char="-"/>
            </a:pPr>
            <a:endParaRPr lang="en-IN" sz="2300" dirty="0" smtClean="0">
              <a:latin typeface="Garamond" pitchFamily="18" charset="0"/>
            </a:endParaRPr>
          </a:p>
          <a:p>
            <a:pPr algn="just">
              <a:buFontTx/>
              <a:buChar char="-"/>
            </a:pPr>
            <a:endParaRPr lang="en-IN" sz="2300" dirty="0" smtClean="0">
              <a:latin typeface="Garamond" pitchFamily="18" charset="0"/>
            </a:endParaRPr>
          </a:p>
          <a:p>
            <a:pPr algn="just"/>
            <a:endParaRPr lang="en-IN" sz="1100" b="1" dirty="0" smtClean="0">
              <a:latin typeface="Garamond" pitchFamily="18" charset="0"/>
            </a:endParaRPr>
          </a:p>
          <a:p>
            <a:pPr algn="just"/>
            <a:endParaRPr lang="en-IN" sz="2300" dirty="0" smtClean="0">
              <a:latin typeface="Garamond" pitchFamily="18" charset="0"/>
            </a:endParaRPr>
          </a:p>
          <a:p>
            <a:pPr algn="just"/>
            <a:endParaRPr lang="en-IN" sz="2300" dirty="0" smtClean="0">
              <a:latin typeface="Garamond" pitchFamily="18" charset="0"/>
            </a:endParaRP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Classification of Torts</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dirty="0"/>
          </a:p>
        </p:txBody>
      </p:sp>
      <p:sp>
        <p:nvSpPr>
          <p:cNvPr id="3" name="Rectangle 2"/>
          <p:cNvSpPr/>
          <p:nvPr/>
        </p:nvSpPr>
        <p:spPr>
          <a:xfrm>
            <a:off x="777152" y="785794"/>
            <a:ext cx="7652499" cy="3631763"/>
          </a:xfrm>
          <a:prstGeom prst="rect">
            <a:avLst/>
          </a:prstGeom>
        </p:spPr>
        <p:txBody>
          <a:bodyPr wrap="square">
            <a:spAutoFit/>
          </a:bodyPr>
          <a:lstStyle/>
          <a:p>
            <a:pPr algn="just">
              <a:buFontTx/>
              <a:buChar char="-"/>
            </a:pPr>
            <a:r>
              <a:rPr lang="en-IN" sz="2300" dirty="0" smtClean="0">
                <a:latin typeface="Garamond" pitchFamily="18" charset="0"/>
              </a:rPr>
              <a:t>Every man has a right to have his reputation preserved inviolate. This right of reputation is acknowledged as an inherent personal right of every person.</a:t>
            </a:r>
          </a:p>
          <a:p>
            <a:pPr algn="just">
              <a:buFontTx/>
              <a:buChar char="-"/>
            </a:pPr>
            <a:endParaRPr lang="en-IN" sz="2300" dirty="0" smtClean="0">
              <a:latin typeface="Garamond" pitchFamily="18" charset="0"/>
            </a:endParaRPr>
          </a:p>
          <a:p>
            <a:pPr algn="just">
              <a:buFontTx/>
              <a:buChar char="-"/>
            </a:pPr>
            <a:r>
              <a:rPr lang="en-IN" sz="2300" dirty="0" smtClean="0">
                <a:latin typeface="Garamond" pitchFamily="18" charset="0"/>
              </a:rPr>
              <a:t>A defamatory statement is a statement calculated to expose a person to hatred, contempt or ridicule or to injure him in his trade, business, profession, calling or office or to cause him to be shunned or avoided in society for maintaining a suit for defamation, it is necessary that the plaintiff must have suffered some injury to his reputation</a:t>
            </a:r>
            <a:endParaRPr lang="en-IN" sz="2300" dirty="0" smtClean="0">
              <a:latin typeface="Garamond" pitchFamily="18" charset="0"/>
            </a:endParaRP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Defamation</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dirty="0"/>
          </a:p>
        </p:txBody>
      </p:sp>
      <p:sp>
        <p:nvSpPr>
          <p:cNvPr id="3" name="Rectangle 2"/>
          <p:cNvSpPr/>
          <p:nvPr/>
        </p:nvSpPr>
        <p:spPr>
          <a:xfrm>
            <a:off x="777152" y="785794"/>
            <a:ext cx="7652499" cy="1862048"/>
          </a:xfrm>
          <a:prstGeom prst="rect">
            <a:avLst/>
          </a:prstGeom>
        </p:spPr>
        <p:txBody>
          <a:bodyPr wrap="square">
            <a:spAutoFit/>
          </a:bodyPr>
          <a:lstStyle/>
          <a:p>
            <a:pPr algn="just">
              <a:buFontTx/>
              <a:buChar char="-"/>
            </a:pPr>
            <a:r>
              <a:rPr lang="en-IN" sz="2300" dirty="0" smtClean="0">
                <a:latin typeface="Garamond" pitchFamily="18" charset="0"/>
              </a:rPr>
              <a:t>Defamation may be committed either by way of writing (or its equivalent), or by way of speech. The term ‘</a:t>
            </a:r>
            <a:r>
              <a:rPr lang="en-IN" sz="2300" b="1" dirty="0" smtClean="0">
                <a:latin typeface="Garamond" pitchFamily="18" charset="0"/>
              </a:rPr>
              <a:t>Libel’</a:t>
            </a:r>
            <a:r>
              <a:rPr lang="en-IN" sz="2300" dirty="0" smtClean="0">
                <a:latin typeface="Garamond" pitchFamily="18" charset="0"/>
              </a:rPr>
              <a:t> is used for former kind of utterance and </a:t>
            </a:r>
            <a:r>
              <a:rPr lang="en-IN" sz="2300" b="1" dirty="0" smtClean="0">
                <a:latin typeface="Garamond" pitchFamily="18" charset="0"/>
              </a:rPr>
              <a:t>‘Slander’</a:t>
            </a:r>
            <a:r>
              <a:rPr lang="en-IN" sz="2300" dirty="0" smtClean="0">
                <a:latin typeface="Garamond" pitchFamily="18" charset="0"/>
              </a:rPr>
              <a:t> for the latter</a:t>
            </a:r>
          </a:p>
          <a:p>
            <a:pPr algn="just">
              <a:buFontTx/>
              <a:buChar char="-"/>
            </a:pPr>
            <a:endParaRPr lang="en-IN" sz="2300" b="1" dirty="0" smtClean="0">
              <a:latin typeface="Garamond" pitchFamily="18" charset="0"/>
            </a:endParaRPr>
          </a:p>
          <a:p>
            <a:pPr algn="just">
              <a:buFontTx/>
              <a:buChar char="-"/>
            </a:pPr>
            <a:r>
              <a:rPr lang="en-IN" sz="2300" dirty="0" smtClean="0">
                <a:latin typeface="Garamond" pitchFamily="18" charset="0"/>
              </a:rPr>
              <a:t> </a:t>
            </a:r>
            <a:r>
              <a:rPr lang="en-IN" sz="2300" dirty="0" smtClean="0">
                <a:latin typeface="Garamond" pitchFamily="18" charset="0"/>
              </a:rPr>
              <a:t>Libel is a written and Slander is a </a:t>
            </a:r>
            <a:r>
              <a:rPr lang="en-IN" sz="2300" smtClean="0">
                <a:latin typeface="Garamond" pitchFamily="18" charset="0"/>
              </a:rPr>
              <a:t>spoken defamation</a:t>
            </a:r>
            <a:endParaRPr lang="en-IN" sz="2300" dirty="0" smtClean="0">
              <a:latin typeface="Garamond" pitchFamily="18" charset="0"/>
            </a:endParaRP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Defamation</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dirty="0"/>
          </a:p>
        </p:txBody>
      </p:sp>
      <p:sp>
        <p:nvSpPr>
          <p:cNvPr id="3" name="Rectangle 2"/>
          <p:cNvSpPr/>
          <p:nvPr/>
        </p:nvSpPr>
        <p:spPr>
          <a:xfrm>
            <a:off x="777152" y="785794"/>
            <a:ext cx="7652499" cy="4678204"/>
          </a:xfrm>
          <a:prstGeom prst="rect">
            <a:avLst/>
          </a:prstGeom>
        </p:spPr>
        <p:txBody>
          <a:bodyPr wrap="square">
            <a:spAutoFit/>
          </a:bodyPr>
          <a:lstStyle/>
          <a:p>
            <a:pPr algn="just"/>
            <a:r>
              <a:rPr lang="en-IN" sz="2300" b="1" dirty="0" smtClean="0">
                <a:latin typeface="Garamond" pitchFamily="18" charset="0"/>
              </a:rPr>
              <a:t>1. Judicial Remedies</a:t>
            </a:r>
          </a:p>
          <a:p>
            <a:pPr algn="just"/>
            <a:endParaRPr lang="en-IN" sz="1100" b="1" dirty="0" smtClean="0">
              <a:latin typeface="Garamond" pitchFamily="18" charset="0"/>
            </a:endParaRPr>
          </a:p>
          <a:p>
            <a:pPr algn="just"/>
            <a:r>
              <a:rPr lang="en-IN" sz="2300" dirty="0" smtClean="0">
                <a:latin typeface="Garamond" pitchFamily="18" charset="0"/>
              </a:rPr>
              <a:t>Judicial Remedies are those which are afforded by the act of law, viz., awarding damages; granting injunction; and restitution of property</a:t>
            </a:r>
          </a:p>
          <a:p>
            <a:pPr algn="just"/>
            <a:endParaRPr lang="en-IN" sz="2300" dirty="0" smtClean="0">
              <a:latin typeface="Garamond" pitchFamily="18" charset="0"/>
            </a:endParaRPr>
          </a:p>
          <a:p>
            <a:pPr algn="just"/>
            <a:r>
              <a:rPr lang="en-IN" sz="2300" b="1" dirty="0" smtClean="0">
                <a:latin typeface="Garamond" pitchFamily="18" charset="0"/>
              </a:rPr>
              <a:t>2. Extra-Judicial Remedies</a:t>
            </a:r>
            <a:endParaRPr lang="en-IN" sz="2300" b="1" dirty="0" smtClean="0">
              <a:latin typeface="Garamond" pitchFamily="18" charset="0"/>
            </a:endParaRPr>
          </a:p>
          <a:p>
            <a:pPr algn="just"/>
            <a:endParaRPr lang="en-IN" sz="1100" b="1" dirty="0" smtClean="0">
              <a:latin typeface="Garamond" pitchFamily="18" charset="0"/>
            </a:endParaRPr>
          </a:p>
          <a:p>
            <a:pPr algn="just"/>
            <a:r>
              <a:rPr lang="en-IN" sz="2300" dirty="0" smtClean="0">
                <a:latin typeface="Garamond" pitchFamily="18" charset="0"/>
              </a:rPr>
              <a:t>Extra-judicial remedies are those which are available to a party in certain cases of torts by his own acts alone </a:t>
            </a:r>
            <a:r>
              <a:rPr lang="en-IN" sz="2300" dirty="0" err="1" smtClean="0">
                <a:latin typeface="Garamond" pitchFamily="18" charset="0"/>
              </a:rPr>
              <a:t>viz</a:t>
            </a:r>
            <a:r>
              <a:rPr lang="en-IN" sz="2300" dirty="0" smtClean="0">
                <a:latin typeface="Garamond" pitchFamily="18" charset="0"/>
              </a:rPr>
              <a:t>, expulsion of a trespasser, re-entry on land, re-caption of goods, distress damage </a:t>
            </a:r>
            <a:r>
              <a:rPr lang="en-IN" sz="2300" dirty="0" err="1" smtClean="0">
                <a:latin typeface="Garamond" pitchFamily="18" charset="0"/>
              </a:rPr>
              <a:t>feasant</a:t>
            </a:r>
            <a:r>
              <a:rPr lang="en-IN" sz="2300" dirty="0" smtClean="0">
                <a:latin typeface="Garamond" pitchFamily="18" charset="0"/>
              </a:rPr>
              <a:t>, abatement of nuisance</a:t>
            </a:r>
            <a:endParaRPr lang="en-IN" sz="2300" dirty="0" smtClean="0">
              <a:latin typeface="Garamond" pitchFamily="18" charset="0"/>
            </a:endParaRPr>
          </a:p>
          <a:p>
            <a:pPr algn="just"/>
            <a:endParaRPr lang="en-IN" sz="2300" dirty="0" smtClean="0">
              <a:latin typeface="Garamond" pitchFamily="18" charset="0"/>
            </a:endParaRPr>
          </a:p>
          <a:p>
            <a:pPr algn="just"/>
            <a:endParaRPr lang="en-IN" sz="2300" dirty="0" smtClean="0">
              <a:latin typeface="Garamond" pitchFamily="18" charset="0"/>
            </a:endParaRP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Remedies</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dirty="0"/>
          </a:p>
        </p:txBody>
      </p:sp>
      <p:sp>
        <p:nvSpPr>
          <p:cNvPr id="9" name="TextBox 8"/>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
        <p:nvSpPr>
          <p:cNvPr id="6" name="TextBox 5"/>
          <p:cNvSpPr txBox="1"/>
          <p:nvPr/>
        </p:nvSpPr>
        <p:spPr>
          <a:xfrm>
            <a:off x="857224" y="2786058"/>
            <a:ext cx="7000924" cy="584775"/>
          </a:xfrm>
          <a:prstGeom prst="rect">
            <a:avLst/>
          </a:prstGeom>
          <a:noFill/>
        </p:spPr>
        <p:txBody>
          <a:bodyPr wrap="square" rtlCol="0">
            <a:spAutoFit/>
          </a:bodyPr>
          <a:lstStyle/>
          <a:p>
            <a:pPr algn="ctr"/>
            <a:r>
              <a:rPr lang="en-US" sz="3200" b="1" dirty="0" smtClean="0"/>
              <a:t>What do you mean by Law?</a:t>
            </a:r>
            <a:endParaRPr lang="en-US" sz="3200" b="1"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dirty="0"/>
          </a:p>
        </p:txBody>
      </p:sp>
      <p:sp>
        <p:nvSpPr>
          <p:cNvPr id="3" name="Rectangle 2"/>
          <p:cNvSpPr/>
          <p:nvPr/>
        </p:nvSpPr>
        <p:spPr>
          <a:xfrm>
            <a:off x="777152" y="785794"/>
            <a:ext cx="7652499" cy="5401479"/>
          </a:xfrm>
          <a:prstGeom prst="rect">
            <a:avLst/>
          </a:prstGeom>
        </p:spPr>
        <p:txBody>
          <a:bodyPr wrap="square">
            <a:spAutoFit/>
          </a:bodyPr>
          <a:lstStyle/>
          <a:p>
            <a:pPr algn="just"/>
            <a:r>
              <a:rPr lang="en-IN" sz="2300" b="1" dirty="0" smtClean="0">
                <a:latin typeface="Garamond" pitchFamily="18" charset="0"/>
              </a:rPr>
              <a:t>1. Judicial</a:t>
            </a:r>
          </a:p>
          <a:p>
            <a:pPr algn="just"/>
            <a:endParaRPr lang="en-IN" sz="1100" b="1" dirty="0" smtClean="0">
              <a:latin typeface="Garamond" pitchFamily="18" charset="0"/>
            </a:endParaRPr>
          </a:p>
          <a:p>
            <a:pPr algn="just"/>
            <a:r>
              <a:rPr lang="en-IN" sz="2300" dirty="0" smtClean="0">
                <a:latin typeface="Garamond" pitchFamily="18" charset="0"/>
              </a:rPr>
              <a:t>Damages…are the pecuniary compensation which the law awards to a person for the injury he has sustained by the wrongful act of another.</a:t>
            </a:r>
          </a:p>
          <a:p>
            <a:pPr algn="just"/>
            <a:endParaRPr lang="en-IN" sz="2300" dirty="0" smtClean="0">
              <a:latin typeface="Garamond" pitchFamily="18" charset="0"/>
            </a:endParaRPr>
          </a:p>
          <a:p>
            <a:pPr algn="just"/>
            <a:r>
              <a:rPr lang="en-IN" sz="2300" dirty="0" smtClean="0">
                <a:latin typeface="Garamond" pitchFamily="18" charset="0"/>
              </a:rPr>
              <a:t>       Causation (</a:t>
            </a:r>
            <a:r>
              <a:rPr lang="en-IN" sz="2300" i="1" dirty="0" smtClean="0">
                <a:latin typeface="Garamond" pitchFamily="18" charset="0"/>
              </a:rPr>
              <a:t>Smith v/s. L &amp; S W Railway, 1870</a:t>
            </a:r>
            <a:r>
              <a:rPr lang="en-IN" sz="2300" dirty="0" smtClean="0">
                <a:latin typeface="Garamond" pitchFamily="18" charset="0"/>
              </a:rPr>
              <a:t>)</a:t>
            </a:r>
          </a:p>
          <a:p>
            <a:pPr algn="just"/>
            <a:r>
              <a:rPr lang="en-IN" sz="2300" dirty="0" smtClean="0">
                <a:latin typeface="Garamond" pitchFamily="18" charset="0"/>
              </a:rPr>
              <a:t>       Remoteness of damages</a:t>
            </a:r>
          </a:p>
          <a:p>
            <a:pPr algn="just"/>
            <a:r>
              <a:rPr lang="en-IN" sz="2300" dirty="0" smtClean="0">
                <a:latin typeface="Garamond" pitchFamily="18" charset="0"/>
              </a:rPr>
              <a:t> </a:t>
            </a:r>
            <a:r>
              <a:rPr lang="en-IN" sz="2300" dirty="0" smtClean="0">
                <a:latin typeface="Garamond" pitchFamily="18" charset="0"/>
              </a:rPr>
              <a:t>      Test of foreseeability </a:t>
            </a:r>
          </a:p>
          <a:p>
            <a:pPr algn="just"/>
            <a:r>
              <a:rPr lang="en-IN" sz="2300" dirty="0" smtClean="0">
                <a:latin typeface="Garamond" pitchFamily="18" charset="0"/>
              </a:rPr>
              <a:t>       Mitigation of Damages</a:t>
            </a:r>
          </a:p>
          <a:p>
            <a:pPr algn="just"/>
            <a:r>
              <a:rPr lang="en-IN" sz="2300" dirty="0" smtClean="0">
                <a:latin typeface="Garamond" pitchFamily="18" charset="0"/>
              </a:rPr>
              <a:t> </a:t>
            </a:r>
            <a:r>
              <a:rPr lang="en-IN" sz="2300" dirty="0" smtClean="0">
                <a:latin typeface="Garamond" pitchFamily="18" charset="0"/>
              </a:rPr>
              <a:t>      Kinds of Damages.</a:t>
            </a:r>
          </a:p>
          <a:p>
            <a:pPr algn="just"/>
            <a:r>
              <a:rPr lang="en-IN" sz="2300" dirty="0" smtClean="0">
                <a:latin typeface="Garamond" pitchFamily="18" charset="0"/>
              </a:rPr>
              <a:t> </a:t>
            </a:r>
            <a:r>
              <a:rPr lang="en-IN" sz="2300" dirty="0" smtClean="0">
                <a:latin typeface="Garamond" pitchFamily="18" charset="0"/>
              </a:rPr>
              <a:t>      Loss of life (</a:t>
            </a:r>
            <a:r>
              <a:rPr lang="en-IN" sz="2300" i="1" dirty="0" smtClean="0">
                <a:latin typeface="Garamond" pitchFamily="18" charset="0"/>
              </a:rPr>
              <a:t>Tree fell, Municipal Corporation of Delhi v/s.   </a:t>
            </a:r>
          </a:p>
          <a:p>
            <a:pPr algn="just"/>
            <a:r>
              <a:rPr lang="en-IN" sz="2300" i="1" dirty="0" smtClean="0">
                <a:latin typeface="Garamond" pitchFamily="18" charset="0"/>
              </a:rPr>
              <a:t> </a:t>
            </a:r>
            <a:r>
              <a:rPr lang="en-IN" sz="2300" i="1" dirty="0" smtClean="0">
                <a:latin typeface="Garamond" pitchFamily="18" charset="0"/>
              </a:rPr>
              <a:t>      </a:t>
            </a:r>
            <a:r>
              <a:rPr lang="en-IN" sz="2300" i="1" dirty="0" err="1" smtClean="0">
                <a:latin typeface="Garamond" pitchFamily="18" charset="0"/>
              </a:rPr>
              <a:t>Sushila</a:t>
            </a:r>
            <a:r>
              <a:rPr lang="en-IN" sz="2300" i="1" dirty="0" smtClean="0">
                <a:latin typeface="Garamond" pitchFamily="18" charset="0"/>
              </a:rPr>
              <a:t> Devi, AIR 1999 SC 1929</a:t>
            </a:r>
            <a:r>
              <a:rPr lang="en-IN" sz="2300" dirty="0" smtClean="0">
                <a:latin typeface="Garamond" pitchFamily="18" charset="0"/>
              </a:rPr>
              <a:t>)</a:t>
            </a:r>
          </a:p>
          <a:p>
            <a:pPr algn="just"/>
            <a:r>
              <a:rPr lang="en-IN" sz="2300" dirty="0" smtClean="0">
                <a:latin typeface="Garamond" pitchFamily="18" charset="0"/>
              </a:rPr>
              <a:t> </a:t>
            </a:r>
            <a:r>
              <a:rPr lang="en-IN" sz="2300" dirty="0" smtClean="0">
                <a:latin typeface="Garamond" pitchFamily="18" charset="0"/>
              </a:rPr>
              <a:t>      Compensation under Section 357, </a:t>
            </a:r>
            <a:r>
              <a:rPr lang="en-IN" sz="2300" dirty="0" err="1" smtClean="0">
                <a:latin typeface="Garamond" pitchFamily="18" charset="0"/>
              </a:rPr>
              <a:t>CrPC</a:t>
            </a:r>
            <a:endParaRPr lang="en-IN" sz="2300" dirty="0" smtClean="0">
              <a:latin typeface="Garamond" pitchFamily="18" charset="0"/>
            </a:endParaRPr>
          </a:p>
          <a:p>
            <a:pPr algn="just"/>
            <a:r>
              <a:rPr lang="en-IN" sz="2300" dirty="0" smtClean="0">
                <a:latin typeface="Garamond" pitchFamily="18" charset="0"/>
              </a:rPr>
              <a:t> </a:t>
            </a:r>
            <a:r>
              <a:rPr lang="en-IN" sz="2300" dirty="0" smtClean="0">
                <a:latin typeface="Garamond" pitchFamily="18" charset="0"/>
              </a:rPr>
              <a:t>      Injunction</a:t>
            </a: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Remedies</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dirty="0"/>
          </a:p>
        </p:txBody>
      </p:sp>
      <p:sp>
        <p:nvSpPr>
          <p:cNvPr id="3" name="Rectangle 2"/>
          <p:cNvSpPr/>
          <p:nvPr/>
        </p:nvSpPr>
        <p:spPr>
          <a:xfrm>
            <a:off x="777153" y="936480"/>
            <a:ext cx="7500938" cy="2569934"/>
          </a:xfrm>
          <a:prstGeom prst="rect">
            <a:avLst/>
          </a:prstGeom>
        </p:spPr>
        <p:txBody>
          <a:bodyPr wrap="square">
            <a:spAutoFit/>
          </a:bodyPr>
          <a:lstStyle/>
          <a:p>
            <a:pPr algn="just"/>
            <a:r>
              <a:rPr lang="en-IN" sz="2300" b="1" dirty="0" smtClean="0">
                <a:latin typeface="Garamond" pitchFamily="18" charset="0"/>
              </a:rPr>
              <a:t>2. Extra Judicial</a:t>
            </a:r>
          </a:p>
          <a:p>
            <a:pPr algn="just"/>
            <a:endParaRPr lang="en-IN" sz="2300" b="1" dirty="0" smtClean="0">
              <a:latin typeface="Garamond" pitchFamily="18" charset="0"/>
            </a:endParaRPr>
          </a:p>
          <a:p>
            <a:pPr algn="just">
              <a:buFontTx/>
              <a:buChar char="-"/>
            </a:pPr>
            <a:r>
              <a:rPr lang="en-IN" sz="2300" dirty="0" smtClean="0">
                <a:latin typeface="Garamond" pitchFamily="18" charset="0"/>
              </a:rPr>
              <a:t>Self Defence</a:t>
            </a:r>
          </a:p>
          <a:p>
            <a:pPr algn="just">
              <a:buFontTx/>
              <a:buChar char="-"/>
            </a:pPr>
            <a:r>
              <a:rPr lang="en-IN" sz="2300" dirty="0" smtClean="0">
                <a:latin typeface="Garamond" pitchFamily="18" charset="0"/>
              </a:rPr>
              <a:t>Expulsion &amp; Re-entry</a:t>
            </a:r>
          </a:p>
          <a:p>
            <a:pPr algn="just">
              <a:buFontTx/>
              <a:buChar char="-"/>
            </a:pPr>
            <a:r>
              <a:rPr lang="en-IN" sz="2300" dirty="0" smtClean="0">
                <a:latin typeface="Garamond" pitchFamily="18" charset="0"/>
              </a:rPr>
              <a:t>Abatement of nuisance</a:t>
            </a:r>
          </a:p>
          <a:p>
            <a:pPr algn="just">
              <a:buFontTx/>
              <a:buChar char="-"/>
            </a:pPr>
            <a:r>
              <a:rPr lang="en-IN" sz="2300" dirty="0" smtClean="0">
                <a:latin typeface="Garamond" pitchFamily="18" charset="0"/>
              </a:rPr>
              <a:t>Distress damage </a:t>
            </a:r>
            <a:r>
              <a:rPr lang="en-IN" sz="2300" dirty="0" err="1" smtClean="0">
                <a:latin typeface="Garamond" pitchFamily="18" charset="0"/>
              </a:rPr>
              <a:t>feasant</a:t>
            </a:r>
            <a:endParaRPr lang="en-IN" sz="2300" dirty="0" smtClean="0">
              <a:latin typeface="Garamond" pitchFamily="18" charset="0"/>
            </a:endParaRPr>
          </a:p>
          <a:p>
            <a:pPr algn="just">
              <a:buFontTx/>
              <a:buChar char="-"/>
            </a:pPr>
            <a:r>
              <a:rPr lang="en-IN" sz="2300" dirty="0" smtClean="0">
                <a:latin typeface="Garamond" pitchFamily="18" charset="0"/>
              </a:rPr>
              <a:t>Re-caption</a:t>
            </a:r>
            <a:endParaRPr lang="en-IN" sz="2300" dirty="0" smtClean="0">
              <a:latin typeface="Garamond" pitchFamily="18" charset="0"/>
            </a:endParaRP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Remedies</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22</a:t>
            </a:fld>
            <a:endParaRPr lang="en-US" dirty="0"/>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
        <p:nvSpPr>
          <p:cNvPr id="12" name="Rectangle 11"/>
          <p:cNvSpPr/>
          <p:nvPr/>
        </p:nvSpPr>
        <p:spPr>
          <a:xfrm>
            <a:off x="1357290" y="2143116"/>
            <a:ext cx="6150595" cy="1446550"/>
          </a:xfrm>
          <a:prstGeom prst="rect">
            <a:avLst/>
          </a:prstGeom>
        </p:spPr>
        <p:txBody>
          <a:bodyPr wrap="none">
            <a:spAutoFit/>
          </a:bodyPr>
          <a:lstStyle/>
          <a:p>
            <a:pPr algn="ctr"/>
            <a:r>
              <a:rPr lang="en-IN" sz="4400" b="1" dirty="0" err="1" smtClean="0"/>
              <a:t>Rylands</a:t>
            </a:r>
            <a:r>
              <a:rPr lang="en-IN" sz="4400" b="1" dirty="0" smtClean="0"/>
              <a:t> vs. </a:t>
            </a:r>
            <a:r>
              <a:rPr lang="en-IN" sz="4400" b="1" dirty="0" smtClean="0"/>
              <a:t>Fletcher</a:t>
            </a:r>
          </a:p>
          <a:p>
            <a:pPr algn="ctr"/>
            <a:r>
              <a:rPr lang="en-IN" sz="4400" b="1" dirty="0" smtClean="0"/>
              <a:t>(1868, House of Lord, UK)</a:t>
            </a:r>
            <a:endParaRPr lang="en-IN" sz="4400" b="1"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23</a:t>
            </a:fld>
            <a:endParaRPr lang="en-US" dirty="0"/>
          </a:p>
        </p:txBody>
      </p:sp>
      <p:sp>
        <p:nvSpPr>
          <p:cNvPr id="9" name="TextBox 8"/>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pic>
        <p:nvPicPr>
          <p:cNvPr id="4098" name="Picture 2" descr="Image result for law of torts"/>
          <p:cNvPicPr>
            <a:picLocks noChangeAspect="1" noChangeArrowheads="1"/>
          </p:cNvPicPr>
          <p:nvPr/>
        </p:nvPicPr>
        <p:blipFill>
          <a:blip r:embed="rId3"/>
          <a:srcRect/>
          <a:stretch>
            <a:fillRect/>
          </a:stretch>
        </p:blipFill>
        <p:spPr bwMode="auto">
          <a:xfrm>
            <a:off x="521085" y="285752"/>
            <a:ext cx="8051443" cy="4929198"/>
          </a:xfrm>
          <a:prstGeom prst="rect">
            <a:avLst/>
          </a:prstGeom>
          <a:noFill/>
        </p:spPr>
      </p:pic>
      <p:sp>
        <p:nvSpPr>
          <p:cNvPr id="12" name="Rectangle 11"/>
          <p:cNvSpPr/>
          <p:nvPr/>
        </p:nvSpPr>
        <p:spPr>
          <a:xfrm>
            <a:off x="1500166" y="6429396"/>
            <a:ext cx="7286676" cy="246221"/>
          </a:xfrm>
          <a:prstGeom prst="rect">
            <a:avLst/>
          </a:prstGeom>
        </p:spPr>
        <p:txBody>
          <a:bodyPr wrap="square">
            <a:spAutoFit/>
          </a:bodyPr>
          <a:lstStyle/>
          <a:p>
            <a:r>
              <a:rPr lang="en-US" sz="1000" dirty="0" smtClean="0">
                <a:hlinkClick r:id="rId4"/>
              </a:rPr>
              <a:t>https://courses.lumenlearning.com/masterybusinesslaw/chapter/introduction-to-tort-law/</a:t>
            </a:r>
            <a:endParaRPr lang="en-US" sz="1000"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305889B-541D-4C90-8A57-FB3F05A22F4A}" type="slidenum">
              <a:rPr lang="en-US" b="1"/>
              <a:pPr>
                <a:defRPr/>
              </a:pPr>
              <a:t>24</a:t>
            </a:fld>
            <a:endParaRPr lang="en-US" b="1" dirty="0"/>
          </a:p>
        </p:txBody>
      </p:sp>
      <p:sp>
        <p:nvSpPr>
          <p:cNvPr id="2" name="AutoShape 2" descr="Image result for magg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a:p>
        </p:txBody>
      </p:sp>
      <p:sp>
        <p:nvSpPr>
          <p:cNvPr id="9" name="Rectangle 8"/>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Rectangle 11"/>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stretch>
            <a:fillRect/>
          </a:stretch>
        </p:blipFill>
        <p:spPr>
          <a:xfrm>
            <a:off x="1752600" y="718945"/>
            <a:ext cx="5181600" cy="3445966"/>
          </a:xfrm>
          <a:prstGeom prst="rect">
            <a:avLst/>
          </a:prstGeom>
        </p:spPr>
      </p:pic>
      <p:sp>
        <p:nvSpPr>
          <p:cNvPr id="8" name="TextBox 3"/>
          <p:cNvSpPr txBox="1">
            <a:spLocks noChangeArrowheads="1"/>
          </p:cNvSpPr>
          <p:nvPr/>
        </p:nvSpPr>
        <p:spPr bwMode="auto">
          <a:xfrm>
            <a:off x="1089562" y="4126811"/>
            <a:ext cx="6926776"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b="1" dirty="0">
                <a:latin typeface="Verdana" panose="020B0604030504040204" pitchFamily="34" charset="0"/>
              </a:rPr>
              <a:t>Dr. </a:t>
            </a:r>
            <a:r>
              <a:rPr lang="en-US" altLang="en-US" sz="2400" b="1" dirty="0" err="1">
                <a:latin typeface="Verdana" panose="020B0604030504040204" pitchFamily="34" charset="0"/>
              </a:rPr>
              <a:t>Kalpeshkumar</a:t>
            </a:r>
            <a:r>
              <a:rPr lang="en-US" altLang="en-US" sz="2400" b="1" dirty="0">
                <a:latin typeface="Verdana" panose="020B0604030504040204" pitchFamily="34" charset="0"/>
              </a:rPr>
              <a:t> L Gupta</a:t>
            </a:r>
          </a:p>
          <a:p>
            <a:pPr algn="ctr" eaLnBrk="1" hangingPunct="1">
              <a:spcBef>
                <a:spcPct val="0"/>
              </a:spcBef>
              <a:buFontTx/>
              <a:buNone/>
            </a:pPr>
            <a:r>
              <a:rPr lang="en-US" altLang="en-US" sz="1600" dirty="0" smtClean="0">
                <a:latin typeface="Verdana" panose="020B0604030504040204" pitchFamily="34" charset="0"/>
              </a:rPr>
              <a:t>www.klgupta.in</a:t>
            </a:r>
            <a:endParaRPr lang="en-US" altLang="en-US" sz="1400" dirty="0">
              <a:latin typeface="Verdana" panose="020B0604030504040204" pitchFamily="34" charset="0"/>
            </a:endParaRPr>
          </a:p>
        </p:txBody>
      </p:sp>
    </p:spTree>
    <p:extLst>
      <p:ext uri="{BB962C8B-B14F-4D97-AF65-F5344CB8AC3E}">
        <p14:creationId xmlns:p14="http://schemas.microsoft.com/office/powerpoint/2010/main" xmlns="" val="346651610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dirty="0"/>
          </a:p>
        </p:txBody>
      </p:sp>
      <p:sp>
        <p:nvSpPr>
          <p:cNvPr id="9" name="TextBox 8"/>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pic>
        <p:nvPicPr>
          <p:cNvPr id="6146" name="Picture 2" descr="Image result for hero no 1 kadar khan paresh rawal car scene"/>
          <p:cNvPicPr>
            <a:picLocks noChangeAspect="1" noChangeArrowheads="1"/>
          </p:cNvPicPr>
          <p:nvPr/>
        </p:nvPicPr>
        <p:blipFill>
          <a:blip r:embed="rId3"/>
          <a:srcRect t="13946" b="13790"/>
          <a:stretch>
            <a:fillRect/>
          </a:stretch>
        </p:blipFill>
        <p:spPr bwMode="auto">
          <a:xfrm>
            <a:off x="714348" y="1357298"/>
            <a:ext cx="7700918" cy="4071966"/>
          </a:xfrm>
          <a:prstGeom prst="rect">
            <a:avLst/>
          </a:prstGeom>
          <a:noFill/>
        </p:spPr>
      </p:pic>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dirty="0"/>
          </a:p>
        </p:txBody>
      </p:sp>
      <p:sp>
        <p:nvSpPr>
          <p:cNvPr id="9" name="TextBox 8"/>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
        <p:nvSpPr>
          <p:cNvPr id="6" name="TextBox 5"/>
          <p:cNvSpPr txBox="1"/>
          <p:nvPr/>
        </p:nvSpPr>
        <p:spPr>
          <a:xfrm>
            <a:off x="857224" y="2786058"/>
            <a:ext cx="7000924" cy="1077218"/>
          </a:xfrm>
          <a:prstGeom prst="rect">
            <a:avLst/>
          </a:prstGeom>
          <a:noFill/>
        </p:spPr>
        <p:txBody>
          <a:bodyPr wrap="square" rtlCol="0">
            <a:spAutoFit/>
          </a:bodyPr>
          <a:lstStyle/>
          <a:p>
            <a:pPr algn="ctr"/>
            <a:r>
              <a:rPr lang="en-IN" sz="3200" b="1" i="1" dirty="0" err="1" smtClean="0"/>
              <a:t>Ubi</a:t>
            </a:r>
            <a:r>
              <a:rPr lang="en-IN" sz="3200" b="1" i="1" dirty="0" smtClean="0"/>
              <a:t> jus </a:t>
            </a:r>
            <a:r>
              <a:rPr lang="en-IN" sz="3200" b="1" i="1" dirty="0" err="1" smtClean="0"/>
              <a:t>ibi</a:t>
            </a:r>
            <a:r>
              <a:rPr lang="en-IN" sz="3200" b="1" i="1" dirty="0" smtClean="0"/>
              <a:t> </a:t>
            </a:r>
            <a:r>
              <a:rPr lang="en-IN" sz="3200" b="1" i="1" dirty="0" err="1" smtClean="0"/>
              <a:t>remedium</a:t>
            </a:r>
            <a:endParaRPr lang="en-IN" sz="3200" b="1" i="1" dirty="0" smtClean="0"/>
          </a:p>
          <a:p>
            <a:pPr algn="ctr"/>
            <a:r>
              <a:rPr lang="en-IN" sz="3200" dirty="0" smtClean="0"/>
              <a:t>where </a:t>
            </a:r>
            <a:r>
              <a:rPr lang="en-IN" sz="3200" dirty="0" smtClean="0"/>
              <a:t>there is a right, there is a remedy</a:t>
            </a:r>
            <a:endParaRPr lang="en-IN" sz="3200" dirty="0">
              <a:hlinkClick r:id="rId3"/>
            </a:endParaRPr>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dirty="0"/>
          </a:p>
        </p:txBody>
      </p:sp>
      <p:sp>
        <p:nvSpPr>
          <p:cNvPr id="3" name="Rectangle 2"/>
          <p:cNvSpPr/>
          <p:nvPr/>
        </p:nvSpPr>
        <p:spPr>
          <a:xfrm>
            <a:off x="777153" y="936480"/>
            <a:ext cx="7500938" cy="2923877"/>
          </a:xfrm>
          <a:prstGeom prst="rect">
            <a:avLst/>
          </a:prstGeom>
        </p:spPr>
        <p:txBody>
          <a:bodyPr wrap="square">
            <a:spAutoFit/>
          </a:bodyPr>
          <a:lstStyle/>
          <a:p>
            <a:pPr algn="just"/>
            <a:r>
              <a:rPr lang="en-IN" sz="2300" dirty="0" smtClean="0">
                <a:latin typeface="Garamond" pitchFamily="18" charset="0"/>
              </a:rPr>
              <a:t>Tort is </a:t>
            </a:r>
          </a:p>
          <a:p>
            <a:pPr algn="just">
              <a:buFontTx/>
              <a:buChar char="-"/>
            </a:pPr>
            <a:r>
              <a:rPr lang="en-IN" sz="2300" dirty="0" smtClean="0">
                <a:latin typeface="Garamond" pitchFamily="18" charset="0"/>
              </a:rPr>
              <a:t> a wrong</a:t>
            </a:r>
          </a:p>
          <a:p>
            <a:pPr algn="just">
              <a:buFontTx/>
              <a:buChar char="-"/>
            </a:pPr>
            <a:r>
              <a:rPr lang="en-IN" sz="2300" dirty="0" smtClean="0">
                <a:latin typeface="Garamond" pitchFamily="18" charset="0"/>
              </a:rPr>
              <a:t> Independent of contract</a:t>
            </a:r>
          </a:p>
          <a:p>
            <a:pPr algn="just">
              <a:buFontTx/>
              <a:buChar char="-"/>
            </a:pPr>
            <a:r>
              <a:rPr lang="en-IN" sz="2300" dirty="0" smtClean="0">
                <a:latin typeface="Garamond" pitchFamily="18" charset="0"/>
              </a:rPr>
              <a:t> Giving rise to civil remedy</a:t>
            </a:r>
          </a:p>
          <a:p>
            <a:pPr algn="just">
              <a:buFontTx/>
              <a:buChar char="-"/>
            </a:pPr>
            <a:r>
              <a:rPr lang="en-IN" sz="2300" dirty="0" smtClean="0">
                <a:latin typeface="Garamond" pitchFamily="18" charset="0"/>
              </a:rPr>
              <a:t> For which compensation is recoverable</a:t>
            </a:r>
          </a:p>
          <a:p>
            <a:pPr algn="just">
              <a:buFontTx/>
              <a:buChar char="-"/>
            </a:pPr>
            <a:endParaRPr lang="en-IN" sz="2300" dirty="0" smtClean="0">
              <a:latin typeface="Garamond" pitchFamily="18" charset="0"/>
            </a:endParaRPr>
          </a:p>
          <a:p>
            <a:pPr algn="just">
              <a:buFontTx/>
              <a:buChar char="-"/>
            </a:pPr>
            <a:endParaRPr lang="en-IN" sz="2300" dirty="0" smtClean="0">
              <a:latin typeface="Garamond" pitchFamily="18" charset="0"/>
            </a:endParaRPr>
          </a:p>
          <a:p>
            <a:pPr algn="just"/>
            <a:r>
              <a:rPr lang="en-IN" sz="2300" dirty="0" smtClean="0">
                <a:latin typeface="Garamond" pitchFamily="18" charset="0"/>
              </a:rPr>
              <a:t>Tort is a civil wrong for which you get </a:t>
            </a:r>
            <a:r>
              <a:rPr lang="en-IN" sz="2300" dirty="0" err="1" smtClean="0">
                <a:latin typeface="Garamond" pitchFamily="18" charset="0"/>
              </a:rPr>
              <a:t>unliquidated</a:t>
            </a:r>
            <a:r>
              <a:rPr lang="en-IN" sz="2300" dirty="0" smtClean="0">
                <a:latin typeface="Garamond" pitchFamily="18" charset="0"/>
              </a:rPr>
              <a:t>  damages.</a:t>
            </a: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What is Tort</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dirty="0"/>
          </a:p>
        </p:txBody>
      </p:sp>
      <p:sp>
        <p:nvSpPr>
          <p:cNvPr id="3" name="Rectangle 2"/>
          <p:cNvSpPr/>
          <p:nvPr/>
        </p:nvSpPr>
        <p:spPr>
          <a:xfrm>
            <a:off x="777153" y="936480"/>
            <a:ext cx="7500938" cy="4339650"/>
          </a:xfrm>
          <a:prstGeom prst="rect">
            <a:avLst/>
          </a:prstGeom>
        </p:spPr>
        <p:txBody>
          <a:bodyPr wrap="square">
            <a:spAutoFit/>
          </a:bodyPr>
          <a:lstStyle/>
          <a:p>
            <a:pPr algn="just"/>
            <a:r>
              <a:rPr lang="en-IN" sz="2300" dirty="0" smtClean="0">
                <a:latin typeface="Garamond" pitchFamily="18" charset="0"/>
              </a:rPr>
              <a:t>According to </a:t>
            </a:r>
            <a:r>
              <a:rPr lang="en-IN" sz="2300" b="1" dirty="0" err="1" smtClean="0">
                <a:latin typeface="Garamond" pitchFamily="18" charset="0"/>
              </a:rPr>
              <a:t>Salmond</a:t>
            </a:r>
            <a:endParaRPr lang="en-IN" sz="2300" b="1" dirty="0" smtClean="0">
              <a:latin typeface="Garamond" pitchFamily="18" charset="0"/>
            </a:endParaRPr>
          </a:p>
          <a:p>
            <a:pPr algn="just"/>
            <a:endParaRPr lang="en-IN" sz="2300" dirty="0" smtClean="0">
              <a:latin typeface="Garamond" pitchFamily="18" charset="0"/>
            </a:endParaRPr>
          </a:p>
          <a:p>
            <a:pPr algn="just"/>
            <a:r>
              <a:rPr lang="en-IN" sz="2300" dirty="0" smtClean="0">
                <a:latin typeface="Garamond" pitchFamily="18" charset="0"/>
              </a:rPr>
              <a:t>A tort is a civil wrong for which the remedy is a common law action for </a:t>
            </a:r>
            <a:r>
              <a:rPr lang="en-IN" sz="2300" dirty="0" err="1" smtClean="0">
                <a:latin typeface="Garamond" pitchFamily="18" charset="0"/>
              </a:rPr>
              <a:t>unliquidated</a:t>
            </a:r>
            <a:r>
              <a:rPr lang="en-IN" sz="2300" dirty="0" smtClean="0">
                <a:latin typeface="Garamond" pitchFamily="18" charset="0"/>
              </a:rPr>
              <a:t> damages, and which is not exclusively the breach of a contract or the breach of trust or other merely equitable obligation.</a:t>
            </a:r>
          </a:p>
          <a:p>
            <a:pPr algn="just"/>
            <a:endParaRPr lang="en-IN" sz="2300" dirty="0" smtClean="0">
              <a:latin typeface="Garamond" pitchFamily="18" charset="0"/>
            </a:endParaRPr>
          </a:p>
          <a:p>
            <a:pPr algn="just"/>
            <a:r>
              <a:rPr lang="en-IN" sz="2300" dirty="0" smtClean="0">
                <a:latin typeface="Garamond" pitchFamily="18" charset="0"/>
              </a:rPr>
              <a:t>According to </a:t>
            </a:r>
            <a:r>
              <a:rPr lang="en-IN" sz="2300" b="1" dirty="0" smtClean="0">
                <a:latin typeface="Garamond" pitchFamily="18" charset="0"/>
              </a:rPr>
              <a:t>Winfield</a:t>
            </a:r>
          </a:p>
          <a:p>
            <a:pPr algn="just"/>
            <a:endParaRPr lang="en-IN" sz="2300" dirty="0" smtClean="0">
              <a:latin typeface="Garamond" pitchFamily="18" charset="0"/>
            </a:endParaRPr>
          </a:p>
          <a:p>
            <a:pPr algn="just"/>
            <a:r>
              <a:rPr lang="en-IN" sz="2300" dirty="0" err="1" smtClean="0">
                <a:latin typeface="Garamond" pitchFamily="18" charset="0"/>
              </a:rPr>
              <a:t>Tortious</a:t>
            </a:r>
            <a:r>
              <a:rPr lang="en-IN" sz="2300" dirty="0" smtClean="0">
                <a:latin typeface="Garamond" pitchFamily="18" charset="0"/>
              </a:rPr>
              <a:t> liability arises from the breach of duty primarily fixed by law, this duty is towards persons generally and its breach is </a:t>
            </a:r>
            <a:r>
              <a:rPr lang="en-IN" sz="2300" dirty="0" err="1" smtClean="0">
                <a:latin typeface="Garamond" pitchFamily="18" charset="0"/>
              </a:rPr>
              <a:t>redressable</a:t>
            </a:r>
            <a:r>
              <a:rPr lang="en-IN" sz="2300" dirty="0" smtClean="0">
                <a:latin typeface="Garamond" pitchFamily="18" charset="0"/>
              </a:rPr>
              <a:t> by an action for </a:t>
            </a:r>
            <a:r>
              <a:rPr lang="en-IN" sz="2300" dirty="0" err="1" smtClean="0">
                <a:latin typeface="Garamond" pitchFamily="18" charset="0"/>
              </a:rPr>
              <a:t>unliquidated</a:t>
            </a:r>
            <a:r>
              <a:rPr lang="en-IN" sz="2300" dirty="0" smtClean="0">
                <a:latin typeface="Garamond" pitchFamily="18" charset="0"/>
              </a:rPr>
              <a:t> damages.</a:t>
            </a:r>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What is Tort</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dirty="0"/>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Origin of Word Tort</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sp>
        <p:nvSpPr>
          <p:cNvPr id="12" name="Rounded Rectangle 11"/>
          <p:cNvSpPr/>
          <p:nvPr/>
        </p:nvSpPr>
        <p:spPr>
          <a:xfrm>
            <a:off x="928662" y="1571612"/>
            <a:ext cx="1285884" cy="6429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2800" b="1" dirty="0" smtClean="0"/>
              <a:t>Tort</a:t>
            </a:r>
            <a:endParaRPr lang="en-IN" sz="2800" b="1" dirty="0"/>
          </a:p>
        </p:txBody>
      </p:sp>
      <p:sp>
        <p:nvSpPr>
          <p:cNvPr id="15" name="Rounded Rectangle 14"/>
          <p:cNvSpPr/>
          <p:nvPr/>
        </p:nvSpPr>
        <p:spPr>
          <a:xfrm>
            <a:off x="3571868" y="1500174"/>
            <a:ext cx="1571636" cy="6429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2800" b="1" i="1" dirty="0" err="1" smtClean="0"/>
              <a:t>Tortum</a:t>
            </a:r>
            <a:endParaRPr lang="en-IN" sz="2800" b="1" i="1" dirty="0"/>
          </a:p>
        </p:txBody>
      </p:sp>
      <p:sp>
        <p:nvSpPr>
          <p:cNvPr id="16" name="Rounded Rectangle 15"/>
          <p:cNvSpPr/>
          <p:nvPr/>
        </p:nvSpPr>
        <p:spPr>
          <a:xfrm>
            <a:off x="6572264" y="1500174"/>
            <a:ext cx="1285884" cy="6429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2800" b="1" dirty="0" smtClean="0"/>
              <a:t>Twist</a:t>
            </a:r>
            <a:endParaRPr lang="en-IN" sz="2800" b="1" dirty="0"/>
          </a:p>
        </p:txBody>
      </p:sp>
      <p:cxnSp>
        <p:nvCxnSpPr>
          <p:cNvPr id="18" name="Straight Arrow Connector 17"/>
          <p:cNvCxnSpPr/>
          <p:nvPr/>
        </p:nvCxnSpPr>
        <p:spPr>
          <a:xfrm>
            <a:off x="2428860" y="1928802"/>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285984" y="1488032"/>
            <a:ext cx="1000132" cy="369332"/>
          </a:xfrm>
          <a:prstGeom prst="rect">
            <a:avLst/>
          </a:prstGeom>
          <a:noFill/>
        </p:spPr>
        <p:txBody>
          <a:bodyPr wrap="square" rtlCol="0">
            <a:spAutoFit/>
          </a:bodyPr>
          <a:lstStyle/>
          <a:p>
            <a:pPr algn="ctr"/>
            <a:r>
              <a:rPr lang="en-IN" dirty="0" smtClean="0"/>
              <a:t>source</a:t>
            </a:r>
            <a:endParaRPr lang="en-IN" dirty="0"/>
          </a:p>
        </p:txBody>
      </p:sp>
      <p:cxnSp>
        <p:nvCxnSpPr>
          <p:cNvPr id="20" name="Straight Arrow Connector 19"/>
          <p:cNvCxnSpPr/>
          <p:nvPr/>
        </p:nvCxnSpPr>
        <p:spPr>
          <a:xfrm>
            <a:off x="5429256" y="1940944"/>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357818" y="1500174"/>
            <a:ext cx="1000132" cy="369332"/>
          </a:xfrm>
          <a:prstGeom prst="rect">
            <a:avLst/>
          </a:prstGeom>
          <a:noFill/>
        </p:spPr>
        <p:txBody>
          <a:bodyPr wrap="square" rtlCol="0">
            <a:spAutoFit/>
          </a:bodyPr>
          <a:lstStyle/>
          <a:p>
            <a:pPr algn="ctr"/>
            <a:r>
              <a:rPr lang="en-IN" dirty="0" smtClean="0"/>
              <a:t>means</a:t>
            </a:r>
            <a:endParaRPr lang="en-IN" dirty="0"/>
          </a:p>
        </p:txBody>
      </p:sp>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dirty="0"/>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Tort &amp; Crime</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graphicFrame>
        <p:nvGraphicFramePr>
          <p:cNvPr id="22" name="Table 21"/>
          <p:cNvGraphicFramePr>
            <a:graphicFrameLocks noGrp="1"/>
          </p:cNvGraphicFramePr>
          <p:nvPr/>
        </p:nvGraphicFramePr>
        <p:xfrm>
          <a:off x="1071538" y="1285861"/>
          <a:ext cx="7000924" cy="3214710"/>
        </p:xfrm>
        <a:graphic>
          <a:graphicData uri="http://schemas.openxmlformats.org/drawingml/2006/table">
            <a:tbl>
              <a:tblPr firstRow="1" bandRow="1">
                <a:tableStyleId>{073A0DAA-6AF3-43AB-8588-CEC1D06C72B9}</a:tableStyleId>
              </a:tblPr>
              <a:tblGrid>
                <a:gridCol w="3500462"/>
                <a:gridCol w="3500462"/>
              </a:tblGrid>
              <a:tr h="642942">
                <a:tc>
                  <a:txBody>
                    <a:bodyPr/>
                    <a:lstStyle/>
                    <a:p>
                      <a:pPr algn="ctr"/>
                      <a:r>
                        <a:rPr lang="en-IN" sz="2200" dirty="0" smtClean="0"/>
                        <a:t>TORT</a:t>
                      </a:r>
                      <a:endParaRPr lang="en-IN" sz="2200" dirty="0"/>
                    </a:p>
                  </a:txBody>
                  <a:tcPr/>
                </a:tc>
                <a:tc>
                  <a:txBody>
                    <a:bodyPr/>
                    <a:lstStyle/>
                    <a:p>
                      <a:pPr algn="ctr"/>
                      <a:r>
                        <a:rPr lang="en-IN" sz="2200" dirty="0" smtClean="0"/>
                        <a:t>CRIME</a:t>
                      </a:r>
                      <a:endParaRPr lang="en-IN" sz="2200" dirty="0"/>
                    </a:p>
                  </a:txBody>
                  <a:tcPr/>
                </a:tc>
              </a:tr>
              <a:tr h="642942">
                <a:tc>
                  <a:txBody>
                    <a:bodyPr/>
                    <a:lstStyle/>
                    <a:p>
                      <a:r>
                        <a:rPr lang="en-IN" sz="2200" dirty="0" smtClean="0"/>
                        <a:t>1. Civil Suit</a:t>
                      </a:r>
                      <a:endParaRPr lang="en-IN" sz="2200" dirty="0"/>
                    </a:p>
                  </a:txBody>
                  <a:tcPr/>
                </a:tc>
                <a:tc>
                  <a:txBody>
                    <a:bodyPr/>
                    <a:lstStyle/>
                    <a:p>
                      <a:r>
                        <a:rPr lang="en-IN" sz="2200" dirty="0" smtClean="0"/>
                        <a:t>1. Criminal Prosecution</a:t>
                      </a:r>
                      <a:endParaRPr lang="en-IN" sz="2200" dirty="0"/>
                    </a:p>
                  </a:txBody>
                  <a:tcPr/>
                </a:tc>
              </a:tr>
              <a:tr h="642942">
                <a:tc>
                  <a:txBody>
                    <a:bodyPr/>
                    <a:lstStyle/>
                    <a:p>
                      <a:r>
                        <a:rPr lang="en-IN" sz="2200" dirty="0" smtClean="0"/>
                        <a:t>2. Pvt. Wrong</a:t>
                      </a:r>
                      <a:endParaRPr lang="en-IN" sz="2200" dirty="0"/>
                    </a:p>
                  </a:txBody>
                  <a:tcPr/>
                </a:tc>
                <a:tc>
                  <a:txBody>
                    <a:bodyPr/>
                    <a:lstStyle/>
                    <a:p>
                      <a:r>
                        <a:rPr lang="en-IN" sz="2200" dirty="0" smtClean="0"/>
                        <a:t>2. Public</a:t>
                      </a:r>
                      <a:r>
                        <a:rPr lang="en-IN" sz="2200" baseline="0" dirty="0" smtClean="0"/>
                        <a:t> Wrong</a:t>
                      </a:r>
                      <a:endParaRPr lang="en-IN" sz="2200" dirty="0"/>
                    </a:p>
                  </a:txBody>
                  <a:tcPr/>
                </a:tc>
              </a:tr>
              <a:tr h="642942">
                <a:tc>
                  <a:txBody>
                    <a:bodyPr/>
                    <a:lstStyle/>
                    <a:p>
                      <a:r>
                        <a:rPr lang="en-IN" sz="2200" dirty="0" smtClean="0"/>
                        <a:t>3. Compensation</a:t>
                      </a:r>
                      <a:endParaRPr lang="en-IN" sz="2200" dirty="0"/>
                    </a:p>
                  </a:txBody>
                  <a:tcPr/>
                </a:tc>
                <a:tc>
                  <a:txBody>
                    <a:bodyPr/>
                    <a:lstStyle/>
                    <a:p>
                      <a:r>
                        <a:rPr lang="en-IN" sz="2200" dirty="0" smtClean="0"/>
                        <a:t>3. Punishment</a:t>
                      </a:r>
                      <a:endParaRPr lang="en-IN" sz="2200" dirty="0"/>
                    </a:p>
                  </a:txBody>
                  <a:tcPr/>
                </a:tc>
              </a:tr>
              <a:tr h="642942">
                <a:tc>
                  <a:txBody>
                    <a:bodyPr/>
                    <a:lstStyle/>
                    <a:p>
                      <a:r>
                        <a:rPr lang="en-IN" sz="2200" dirty="0" smtClean="0"/>
                        <a:t>4. Plaintiff</a:t>
                      </a:r>
                      <a:endParaRPr lang="en-IN" sz="2200" dirty="0"/>
                    </a:p>
                  </a:txBody>
                  <a:tcPr/>
                </a:tc>
                <a:tc>
                  <a:txBody>
                    <a:bodyPr/>
                    <a:lstStyle/>
                    <a:p>
                      <a:r>
                        <a:rPr lang="en-IN" sz="2200" dirty="0" smtClean="0"/>
                        <a:t>4. Prosecution</a:t>
                      </a:r>
                      <a:endParaRPr lang="en-IN" sz="2200" dirty="0"/>
                    </a:p>
                  </a:txBody>
                  <a:tcPr/>
                </a:tc>
              </a:tr>
            </a:tbl>
          </a:graphicData>
        </a:graphic>
      </p:graphicFrame>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8745682" y="13855"/>
            <a:ext cx="381000" cy="6858000"/>
          </a:xfrm>
          <a:prstGeom prst="rect">
            <a:avLst/>
          </a:prstGeom>
          <a:solidFill>
            <a:srgbClr val="003399"/>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dirty="0"/>
          </a:p>
        </p:txBody>
      </p:sp>
      <p:sp>
        <p:nvSpPr>
          <p:cNvPr id="10" name="Rectangle 9"/>
          <p:cNvSpPr/>
          <p:nvPr/>
        </p:nvSpPr>
        <p:spPr>
          <a:xfrm>
            <a:off x="777152" y="252049"/>
            <a:ext cx="7681047" cy="461665"/>
          </a:xfrm>
          <a:prstGeom prst="rect">
            <a:avLst/>
          </a:prstGeom>
        </p:spPr>
        <p:txBody>
          <a:bodyPr wrap="square">
            <a:spAutoFit/>
          </a:bodyPr>
          <a:lstStyle/>
          <a:p>
            <a:r>
              <a:rPr lang="en-US" sz="2400" b="1" dirty="0" smtClean="0">
                <a:solidFill>
                  <a:srgbClr val="FF0000"/>
                </a:solidFill>
                <a:latin typeface="Garamond" panose="02020404030301010803" pitchFamily="18" charset="0"/>
              </a:rPr>
              <a:t>Tort &amp; Contract</a:t>
            </a:r>
            <a:endParaRPr lang="en-US" sz="2400" b="1" dirty="0">
              <a:solidFill>
                <a:srgbClr val="FF0000"/>
              </a:solidFill>
              <a:latin typeface="Garamond" panose="02020404030301010803" pitchFamily="18" charset="0"/>
            </a:endParaRPr>
          </a:p>
        </p:txBody>
      </p:sp>
      <p:sp>
        <p:nvSpPr>
          <p:cNvPr id="11" name="TextBox 10"/>
          <p:cNvSpPr txBox="1"/>
          <p:nvPr/>
        </p:nvSpPr>
        <p:spPr>
          <a:xfrm>
            <a:off x="500034" y="6488668"/>
            <a:ext cx="1214446" cy="369332"/>
          </a:xfrm>
          <a:prstGeom prst="rect">
            <a:avLst/>
          </a:prstGeom>
          <a:noFill/>
        </p:spPr>
        <p:txBody>
          <a:bodyPr wrap="square" rtlCol="0">
            <a:spAutoFit/>
          </a:bodyPr>
          <a:lstStyle/>
          <a:p>
            <a:r>
              <a:rPr lang="en-IN" dirty="0" err="1" smtClean="0"/>
              <a:t>klgupta.in</a:t>
            </a:r>
            <a:endParaRPr lang="en-IN" dirty="0"/>
          </a:p>
        </p:txBody>
      </p:sp>
      <p:graphicFrame>
        <p:nvGraphicFramePr>
          <p:cNvPr id="22" name="Table 21"/>
          <p:cNvGraphicFramePr>
            <a:graphicFrameLocks noGrp="1"/>
          </p:cNvGraphicFramePr>
          <p:nvPr/>
        </p:nvGraphicFramePr>
        <p:xfrm>
          <a:off x="1071538" y="1285861"/>
          <a:ext cx="7000924" cy="2571768"/>
        </p:xfrm>
        <a:graphic>
          <a:graphicData uri="http://schemas.openxmlformats.org/drawingml/2006/table">
            <a:tbl>
              <a:tblPr firstRow="1" bandRow="1">
                <a:tableStyleId>{073A0DAA-6AF3-43AB-8588-CEC1D06C72B9}</a:tableStyleId>
              </a:tblPr>
              <a:tblGrid>
                <a:gridCol w="3500462"/>
                <a:gridCol w="3500462"/>
              </a:tblGrid>
              <a:tr h="642942">
                <a:tc>
                  <a:txBody>
                    <a:bodyPr/>
                    <a:lstStyle/>
                    <a:p>
                      <a:pPr algn="ctr"/>
                      <a:r>
                        <a:rPr lang="en-IN" sz="2200" dirty="0" smtClean="0"/>
                        <a:t>TORT</a:t>
                      </a:r>
                      <a:endParaRPr lang="en-IN" sz="2200" dirty="0"/>
                    </a:p>
                  </a:txBody>
                  <a:tcPr/>
                </a:tc>
                <a:tc>
                  <a:txBody>
                    <a:bodyPr/>
                    <a:lstStyle/>
                    <a:p>
                      <a:pPr algn="ctr"/>
                      <a:r>
                        <a:rPr lang="en-IN" sz="2200" dirty="0" smtClean="0"/>
                        <a:t>CRIME</a:t>
                      </a:r>
                      <a:endParaRPr lang="en-IN" sz="2200" dirty="0"/>
                    </a:p>
                  </a:txBody>
                  <a:tcPr/>
                </a:tc>
              </a:tr>
              <a:tr h="642942">
                <a:tc>
                  <a:txBody>
                    <a:bodyPr/>
                    <a:lstStyle/>
                    <a:p>
                      <a:r>
                        <a:rPr lang="en-IN" sz="2200" dirty="0" smtClean="0"/>
                        <a:t>1. Duty imposed by law</a:t>
                      </a:r>
                      <a:endParaRPr lang="en-IN" sz="2200" dirty="0"/>
                    </a:p>
                  </a:txBody>
                  <a:tcPr/>
                </a:tc>
                <a:tc>
                  <a:txBody>
                    <a:bodyPr/>
                    <a:lstStyle/>
                    <a:p>
                      <a:r>
                        <a:rPr lang="en-IN" sz="2200" dirty="0" smtClean="0"/>
                        <a:t>1. Duty imposed by parties</a:t>
                      </a:r>
                      <a:endParaRPr lang="en-IN" sz="2200" dirty="0"/>
                    </a:p>
                  </a:txBody>
                  <a:tcPr/>
                </a:tc>
              </a:tr>
              <a:tr h="642942">
                <a:tc>
                  <a:txBody>
                    <a:bodyPr/>
                    <a:lstStyle/>
                    <a:p>
                      <a:r>
                        <a:rPr lang="en-IN" sz="2200" dirty="0" smtClean="0"/>
                        <a:t>2. No needed</a:t>
                      </a:r>
                      <a:endParaRPr lang="en-IN" sz="2200" dirty="0"/>
                    </a:p>
                  </a:txBody>
                  <a:tcPr/>
                </a:tc>
                <a:tc>
                  <a:txBody>
                    <a:bodyPr/>
                    <a:lstStyle/>
                    <a:p>
                      <a:r>
                        <a:rPr lang="en-IN" sz="2200" dirty="0" smtClean="0"/>
                        <a:t>2. </a:t>
                      </a:r>
                      <a:r>
                        <a:rPr lang="en-IN" sz="2200" dirty="0" err="1" smtClean="0"/>
                        <a:t>Privity</a:t>
                      </a:r>
                      <a:r>
                        <a:rPr lang="en-IN" sz="2200" dirty="0" smtClean="0"/>
                        <a:t> of Contract</a:t>
                      </a:r>
                      <a:endParaRPr lang="en-IN" sz="2200" dirty="0"/>
                    </a:p>
                  </a:txBody>
                  <a:tcPr/>
                </a:tc>
              </a:tr>
              <a:tr h="642942">
                <a:tc>
                  <a:txBody>
                    <a:bodyPr/>
                    <a:lstStyle/>
                    <a:p>
                      <a:r>
                        <a:rPr lang="en-IN" sz="2200" dirty="0" smtClean="0"/>
                        <a:t>3. </a:t>
                      </a:r>
                      <a:r>
                        <a:rPr lang="en-IN" sz="2200" dirty="0" err="1" smtClean="0"/>
                        <a:t>Unliquidated</a:t>
                      </a:r>
                      <a:r>
                        <a:rPr lang="en-IN" sz="2200" baseline="0" dirty="0" smtClean="0"/>
                        <a:t> damage</a:t>
                      </a:r>
                      <a:endParaRPr lang="en-IN" sz="2200" dirty="0"/>
                    </a:p>
                  </a:txBody>
                  <a:tcPr/>
                </a:tc>
                <a:tc>
                  <a:txBody>
                    <a:bodyPr/>
                    <a:lstStyle/>
                    <a:p>
                      <a:r>
                        <a:rPr lang="en-IN" sz="2200" dirty="0" smtClean="0"/>
                        <a:t>3. Liquidated</a:t>
                      </a:r>
                      <a:r>
                        <a:rPr lang="en-IN" sz="2200" baseline="0" dirty="0" smtClean="0"/>
                        <a:t> Damage</a:t>
                      </a:r>
                      <a:endParaRPr lang="en-IN" sz="2200" dirty="0"/>
                    </a:p>
                  </a:txBody>
                  <a:tcPr/>
                </a:tc>
              </a:tr>
            </a:tbl>
          </a:graphicData>
        </a:graphic>
      </p:graphicFrame>
    </p:spTree>
    <p:extLst>
      <p:ext uri="{BB962C8B-B14F-4D97-AF65-F5344CB8AC3E}">
        <p14:creationId xmlns:p14="http://schemas.microsoft.com/office/powerpoint/2010/main" xmlns="" val="955245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8169</TotalTime>
  <Words>943</Words>
  <Application>Microsoft Office PowerPoint</Application>
  <PresentationFormat>On-screen Show (4:3)</PresentationFormat>
  <Paragraphs>223</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I617</dc:creator>
  <cp:lastModifiedBy>Kalpesh</cp:lastModifiedBy>
  <cp:revision>931</cp:revision>
  <dcterms:created xsi:type="dcterms:W3CDTF">2006-08-16T00:00:00Z</dcterms:created>
  <dcterms:modified xsi:type="dcterms:W3CDTF">2019-11-29T17:09:16Z</dcterms:modified>
</cp:coreProperties>
</file>